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9" r:id="rId3"/>
    <p:sldId id="260" r:id="rId4"/>
    <p:sldId id="261" r:id="rId5"/>
    <p:sldId id="299" r:id="rId6"/>
    <p:sldId id="295" r:id="rId7"/>
    <p:sldId id="29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80" r:id="rId24"/>
    <p:sldId id="281" r:id="rId25"/>
    <p:sldId id="282" r:id="rId26"/>
    <p:sldId id="283" r:id="rId27"/>
    <p:sldId id="285" r:id="rId28"/>
    <p:sldId id="287" r:id="rId29"/>
    <p:sldId id="288" r:id="rId30"/>
    <p:sldId id="286" r:id="rId31"/>
    <p:sldId id="289" r:id="rId32"/>
    <p:sldId id="290" r:id="rId33"/>
    <p:sldId id="293" r:id="rId34"/>
    <p:sldId id="300" r:id="rId35"/>
    <p:sldId id="298" r:id="rId36"/>
  </p:sldIdLst>
  <p:sldSz cx="18288000" cy="10287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Gabriola" panose="04040605051002020D02" pitchFamily="82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F66"/>
    <a:srgbClr val="D6DAF8"/>
    <a:srgbClr val="993300"/>
    <a:srgbClr val="FAB47A"/>
    <a:srgbClr val="FDE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7AA65-5AC4-42D2-806A-77EFD2391191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44B40-E948-4850-9F59-35800EA305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754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44B40-E948-4850-9F59-35800EA30537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220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9000">
              <a:srgbClr val="FAB47A">
                <a:alpha val="71000"/>
                <a:lumMod val="68000"/>
                <a:lumOff val="32000"/>
              </a:srgbClr>
            </a:gs>
            <a:gs pos="15000">
              <a:srgbClr val="FDEDDF"/>
            </a:gs>
            <a:gs pos="100000">
              <a:schemeClr val="accent6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microsoft.com/office/2007/relationships/hdphoto" Target="../media/hdphoto1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microsoft.com/office/2007/relationships/hdphoto" Target="../media/hdphoto5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3.png"/><Relationship Id="rId18" Type="http://schemas.openxmlformats.org/officeDocument/2006/relationships/image" Target="../media/image16.svg"/><Relationship Id="rId26" Type="http://schemas.microsoft.com/office/2007/relationships/hdphoto" Target="../media/hdphoto1.wdp"/><Relationship Id="rId3" Type="http://schemas.openxmlformats.org/officeDocument/2006/relationships/image" Target="../media/image8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svg"/><Relationship Id="rId11" Type="http://schemas.openxmlformats.org/officeDocument/2006/relationships/image" Target="../media/image12.png"/><Relationship Id="rId24" Type="http://schemas.openxmlformats.org/officeDocument/2006/relationships/image" Target="../media/image22.sv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10" Type="http://schemas.openxmlformats.org/officeDocument/2006/relationships/image" Target="../media/image8.svg"/><Relationship Id="rId19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1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457199" y="3619500"/>
            <a:ext cx="12115447" cy="4270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39"/>
              </a:lnSpc>
            </a:pPr>
            <a:r>
              <a:rPr lang="en-US" sz="7200" b="1" dirty="0">
                <a:solidFill>
                  <a:srgbClr val="993300"/>
                </a:solidFill>
                <a:latin typeface="Gabriola" panose="04040605051002020D02" pitchFamily="82" charset="0"/>
              </a:rPr>
              <a:t>Challenge :</a:t>
            </a:r>
            <a:r>
              <a:rPr lang="en-US" sz="7200" dirty="0">
                <a:solidFill>
                  <a:srgbClr val="993300"/>
                </a:solidFill>
                <a:latin typeface="Gabriola" panose="04040605051002020D02" pitchFamily="82" charset="0"/>
              </a:rPr>
              <a:t> Provide Insights to the Marketing Team in Food &amp; Beverage Industry</a:t>
            </a:r>
            <a:endParaRPr lang="en-US" sz="7200" spc="1977" dirty="0">
              <a:solidFill>
                <a:srgbClr val="993300"/>
              </a:solidFill>
              <a:latin typeface="Gabriola" panose="04040605051002020D02" pitchFamily="8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3400" y="3253637"/>
            <a:ext cx="11887200" cy="4633063"/>
          </a:xfrm>
          <a:prstGeom prst="rect">
            <a:avLst/>
          </a:prstGeom>
          <a:noFill/>
          <a:ln w="57150">
            <a:solidFill>
              <a:srgbClr val="99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1028700"/>
            <a:ext cx="5442098" cy="77811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05" y="711108"/>
            <a:ext cx="1724353" cy="172435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811000" y="8519153"/>
            <a:ext cx="6661298" cy="1205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1139"/>
              </a:lnSpc>
              <a:defRPr sz="7200" b="1">
                <a:solidFill>
                  <a:srgbClr val="9933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IN" sz="4800" dirty="0"/>
              <a:t>Venkata Naga Sai </a:t>
            </a:r>
            <a:r>
              <a:rPr lang="en-IN" sz="4800" dirty="0" smtClean="0"/>
              <a:t>Munagala</a:t>
            </a:r>
            <a:endParaRPr lang="en-IN" sz="4800" dirty="0"/>
          </a:p>
        </p:txBody>
      </p:sp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4818320" y="1166622"/>
            <a:ext cx="7862777" cy="102155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 smtClean="0">
                <a:solidFill>
                  <a:srgbClr val="3A3F66"/>
                </a:solidFill>
                <a:latin typeface="Gabriola" panose="04040605051002020D02" pitchFamily="82" charset="0"/>
              </a:rPr>
              <a:t>RESUME PROJECT CHALLENGE 6</a:t>
            </a:r>
            <a:endParaRPr lang="en-IN" sz="5400" b="1" dirty="0">
              <a:solidFill>
                <a:srgbClr val="3A3F66"/>
              </a:solidFill>
              <a:latin typeface="Gabriola" panose="04040605051002020D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0" y="9151555"/>
            <a:ext cx="353709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1139"/>
              </a:lnSpc>
              <a:defRPr sz="4800" b="1">
                <a:solidFill>
                  <a:srgbClr val="993300"/>
                </a:solidFill>
                <a:latin typeface="Gabriola" panose="04040605051002020D02" pitchFamily="8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Marketing insights by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609600" y="681031"/>
            <a:ext cx="8337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Which age group prefers energy drinks more?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70" y="2281230"/>
            <a:ext cx="8680380" cy="59864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0033" y="3566304"/>
            <a:ext cx="7817017" cy="3416320"/>
          </a:xfrm>
          <a:prstGeom prst="rect">
            <a:avLst/>
          </a:prstGeom>
          <a:noFill/>
          <a:ln w="28575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 sz="3600">
                <a:latin typeface="Gabriola" panose="04040605051002020D02" pitchFamily="82" charset="0"/>
              </a:defRPr>
            </a:lvl1pPr>
          </a:lstStyle>
          <a:p>
            <a:r>
              <a:rPr lang="en-US" dirty="0" smtClean="0"/>
              <a:t>Target age Group :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19 - 30</a:t>
            </a:r>
          </a:p>
          <a:p>
            <a:r>
              <a:rPr lang="en-US" dirty="0" smtClean="0"/>
              <a:t>To </a:t>
            </a:r>
            <a:r>
              <a:rPr lang="en-US" dirty="0"/>
              <a:t>maximize reach and impact, collaborating with influential social media </a:t>
            </a:r>
            <a:r>
              <a:rPr lang="en-US" dirty="0" smtClean="0"/>
              <a:t>personalities / Celebrities </a:t>
            </a:r>
            <a:r>
              <a:rPr lang="en-US" dirty="0"/>
              <a:t>can be a valuable approach. 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65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533400" y="681031"/>
            <a:ext cx="929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Which type of marketing reaches the most Youth (15-30)?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996" y="2671769"/>
            <a:ext cx="9077648" cy="6289352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33400" y="3390900"/>
            <a:ext cx="7817017" cy="4247317"/>
          </a:xfrm>
          <a:prstGeom prst="rect">
            <a:avLst/>
          </a:prstGeom>
          <a:noFill/>
          <a:ln w="28575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 sz="3600"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Online ads offer targeted reach, interactivity, personalization, and trackable results. </a:t>
            </a:r>
            <a:endParaRPr lang="en-US" dirty="0" smtClean="0"/>
          </a:p>
          <a:p>
            <a:r>
              <a:rPr lang="en-US" dirty="0" smtClean="0"/>
              <a:t>TV </a:t>
            </a:r>
            <a:r>
              <a:rPr lang="en-US" dirty="0"/>
              <a:t>commercials reach a broader audience, create brand awareness, and leverage storytelling and visuals. 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27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555976"/>
            <a:ext cx="7283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CONSUMER PREFERENCES: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7516" y="1785931"/>
            <a:ext cx="12909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What are the preferred ingredients of energy drinks among respondents ?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2852970"/>
            <a:ext cx="6942224" cy="6498693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90600" y="3992213"/>
            <a:ext cx="9093200" cy="4247317"/>
          </a:xfrm>
          <a:prstGeom prst="rect">
            <a:avLst/>
          </a:prstGeom>
          <a:noFill/>
          <a:ln w="28575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Gabriola" panose="04040605051002020D02" pitchFamily="82" charset="0"/>
              </a:rPr>
              <a:t>Caffeine has been the preferred choice for energy drinks, largely due to </a:t>
            </a:r>
            <a:r>
              <a:rPr lang="en-US" sz="3600" dirty="0" smtClean="0">
                <a:latin typeface="Gabriola" panose="04040605051002020D02" pitchFamily="82" charset="0"/>
              </a:rPr>
              <a:t>its instant stimulating effects.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abriola" panose="04040605051002020D02" pitchFamily="82" charset="0"/>
              </a:rPr>
              <a:t>Aim to </a:t>
            </a:r>
            <a:r>
              <a:rPr lang="en-US" sz="3600" dirty="0">
                <a:latin typeface="Gabriola" panose="04040605051002020D02" pitchFamily="82" charset="0"/>
              </a:rPr>
              <a:t>educate </a:t>
            </a:r>
            <a:r>
              <a:rPr lang="en-US" sz="3600" dirty="0" smtClean="0">
                <a:latin typeface="Gabriola" panose="04040605051002020D02" pitchFamily="82" charset="0"/>
              </a:rPr>
              <a:t>consumers </a:t>
            </a:r>
            <a:r>
              <a:rPr lang="en-US" sz="3600" dirty="0">
                <a:latin typeface="Gabriola" panose="04040605051002020D02" pitchFamily="82" charset="0"/>
              </a:rPr>
              <a:t>about </a:t>
            </a:r>
            <a:r>
              <a:rPr lang="en-US" sz="3600" dirty="0" smtClean="0">
                <a:latin typeface="Gabriola" panose="04040605051002020D02" pitchFamily="82" charset="0"/>
              </a:rPr>
              <a:t>Guarana – Natural caffeine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abriola" panose="04040605051002020D02" pitchFamily="82" charset="0"/>
              </a:rPr>
              <a:t>Enrich the energy drink with </a:t>
            </a:r>
            <a:r>
              <a:rPr lang="en-US" sz="3600" dirty="0">
                <a:latin typeface="Gabriola" panose="04040605051002020D02" pitchFamily="82" charset="0"/>
              </a:rPr>
              <a:t>vitamins and </a:t>
            </a:r>
            <a:r>
              <a:rPr lang="en-US" sz="3600" dirty="0" smtClean="0">
                <a:latin typeface="Gabriola" panose="04040605051002020D02" pitchFamily="82" charset="0"/>
              </a:rPr>
              <a:t>antioxidants</a:t>
            </a:r>
            <a:endParaRPr lang="en-IN" sz="3600" dirty="0">
              <a:latin typeface="Gabriola" panose="04040605051002020D02" pitchFamily="8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51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609600" y="1056409"/>
            <a:ext cx="11995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What packaging preferences do respondents have for energy drinks?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2381790"/>
            <a:ext cx="8425962" cy="7010400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806116" y="3347833"/>
            <a:ext cx="8045617" cy="3416320"/>
          </a:xfrm>
          <a:prstGeom prst="rect">
            <a:avLst/>
          </a:prstGeom>
          <a:noFill/>
          <a:ln w="28575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 sz="3600">
                <a:latin typeface="Gabriola" panose="04040605051002020D02" pitchFamily="82" charset="0"/>
              </a:defRPr>
            </a:lvl1pPr>
          </a:lstStyle>
          <a:p>
            <a:r>
              <a:rPr lang="en-US" dirty="0" smtClean="0"/>
              <a:t>Sleek </a:t>
            </a:r>
            <a:r>
              <a:rPr lang="en-US" dirty="0"/>
              <a:t>and compact </a:t>
            </a:r>
            <a:r>
              <a:rPr lang="en-US" dirty="0" smtClean="0"/>
              <a:t>packaging</a:t>
            </a:r>
          </a:p>
          <a:p>
            <a:r>
              <a:rPr lang="en-US" dirty="0" smtClean="0"/>
              <a:t>Ergonomic </a:t>
            </a:r>
            <a:r>
              <a:rPr lang="en-US" dirty="0"/>
              <a:t>and visually appealing </a:t>
            </a:r>
            <a:r>
              <a:rPr lang="en-US" dirty="0" smtClean="0"/>
              <a:t>designs</a:t>
            </a:r>
          </a:p>
          <a:p>
            <a:r>
              <a:rPr lang="en-US" dirty="0" smtClean="0"/>
              <a:t>Eco-friendly </a:t>
            </a:r>
            <a:r>
              <a:rPr lang="en-US" dirty="0"/>
              <a:t>materials like plant-based plastics or compostable </a:t>
            </a:r>
            <a:r>
              <a:rPr lang="en-US" dirty="0" smtClean="0"/>
              <a:t>packaging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5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555976"/>
            <a:ext cx="7283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COMPETITION ANALYSIS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7516" y="1785931"/>
            <a:ext cx="6509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Who are the current market leaders?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711367" y="3221527"/>
            <a:ext cx="6927181" cy="5909310"/>
          </a:xfrm>
          <a:prstGeom prst="rect">
            <a:avLst/>
          </a:prstGeom>
          <a:noFill/>
          <a:ln w="28575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 sz="3600"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Market leaders, such as Cola-</a:t>
            </a:r>
            <a:r>
              <a:rPr lang="en-US" dirty="0" err="1"/>
              <a:t>Coka</a:t>
            </a:r>
            <a:r>
              <a:rPr lang="en-US" dirty="0"/>
              <a:t> with 25% market share, </a:t>
            </a:r>
            <a:r>
              <a:rPr lang="en-US" dirty="0" err="1"/>
              <a:t>Bepsi</a:t>
            </a:r>
            <a:r>
              <a:rPr lang="en-US" dirty="0"/>
              <a:t> with 21%, and Gangster with 18%, dominate the energy drinks </a:t>
            </a:r>
            <a:r>
              <a:rPr lang="en-US" dirty="0" smtClean="0"/>
              <a:t>market</a:t>
            </a:r>
          </a:p>
          <a:p>
            <a:r>
              <a:rPr lang="en-US" dirty="0" smtClean="0"/>
              <a:t>Leverage </a:t>
            </a:r>
            <a:r>
              <a:rPr lang="en-US" dirty="0"/>
              <a:t>strategies such as product differentiation, product innovation, and price competitiveness.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796" y="2887387"/>
            <a:ext cx="9870161" cy="6370913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68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762000" y="805072"/>
            <a:ext cx="11995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What are the primary reasons consumers prefer those brands over ours?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592" y="2607669"/>
            <a:ext cx="9092525" cy="6269631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66800" y="3619500"/>
            <a:ext cx="6737684" cy="3970318"/>
          </a:xfrm>
          <a:prstGeom prst="rect">
            <a:avLst/>
          </a:prstGeom>
          <a:noFill/>
          <a:ln w="28575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90.2% </a:t>
            </a:r>
            <a:r>
              <a:rPr lang="en-US" sz="3600" dirty="0" smtClean="0">
                <a:latin typeface="Gabriola" panose="04040605051002020D02" pitchFamily="82" charset="0"/>
              </a:rPr>
              <a:t>of </a:t>
            </a:r>
            <a:r>
              <a:rPr lang="en-US" sz="3600" dirty="0">
                <a:latin typeface="Gabriola" panose="04040605051002020D02" pitchFamily="82" charset="0"/>
              </a:rPr>
              <a:t>s</a:t>
            </a:r>
            <a:r>
              <a:rPr lang="en-US" sz="3600" dirty="0" smtClean="0">
                <a:latin typeface="Gabriola" panose="04040605051002020D02" pitchFamily="82" charset="0"/>
              </a:rPr>
              <a:t>urveyed </a:t>
            </a:r>
            <a:r>
              <a:rPr lang="en-US" sz="3600" dirty="0">
                <a:latin typeface="Gabriola" panose="04040605051002020D02" pitchFamily="82" charset="0"/>
              </a:rPr>
              <a:t>p</a:t>
            </a:r>
            <a:r>
              <a:rPr lang="en-US" sz="3600" dirty="0" smtClean="0">
                <a:latin typeface="Gabriola" panose="04040605051002020D02" pitchFamily="82" charset="0"/>
              </a:rPr>
              <a:t>articipants choose </a:t>
            </a:r>
            <a:r>
              <a:rPr lang="en-US" sz="3600" dirty="0">
                <a:latin typeface="Gabriola" panose="04040605051002020D02" pitchFamily="82" charset="0"/>
              </a:rPr>
              <a:t>c</a:t>
            </a:r>
            <a:r>
              <a:rPr lang="en-US" sz="3600" dirty="0" smtClean="0">
                <a:latin typeface="Gabriola" panose="04040605051002020D02" pitchFamily="82" charset="0"/>
              </a:rPr>
              <a:t>ompetitors </a:t>
            </a:r>
            <a:r>
              <a:rPr lang="en-US" sz="3600" dirty="0">
                <a:latin typeface="Gabriola" panose="04040605051002020D02" pitchFamily="82" charset="0"/>
              </a:rPr>
              <a:t>o</a:t>
            </a:r>
            <a:r>
              <a:rPr lang="en-US" sz="3600" dirty="0" smtClean="0">
                <a:latin typeface="Gabriola" panose="04040605051002020D02" pitchFamily="82" charset="0"/>
              </a:rPr>
              <a:t>ver CodeX</a:t>
            </a:r>
            <a:r>
              <a:rPr lang="en-US" sz="3600" dirty="0">
                <a:latin typeface="Gabriola" panose="04040605051002020D02" pitchFamily="82" charset="0"/>
              </a:rPr>
              <a:t> </a:t>
            </a:r>
            <a:r>
              <a:rPr lang="en-US" sz="3600" dirty="0" smtClean="0">
                <a:latin typeface="Gabriola" panose="04040605051002020D02" pitchFamily="82" charset="0"/>
              </a:rPr>
              <a:t>due to the following reasons</a:t>
            </a:r>
            <a:endParaRPr lang="en-US" sz="3600" dirty="0">
              <a:latin typeface="Gabriola" panose="04040605051002020D02" pitchFamily="82" charset="0"/>
            </a:endParaRP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23.93%  </a:t>
            </a:r>
            <a:r>
              <a:rPr lang="en-US" sz="3600" dirty="0">
                <a:latin typeface="Gabriola" panose="04040605051002020D02" pitchFamily="82" charset="0"/>
              </a:rPr>
              <a:t>- reputation and brand image.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18.29%  </a:t>
            </a:r>
            <a:r>
              <a:rPr lang="en-US" sz="3600" dirty="0">
                <a:latin typeface="Gabriola" panose="04040605051002020D02" pitchFamily="82" charset="0"/>
              </a:rPr>
              <a:t>- taste and flavor.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17.15% </a:t>
            </a:r>
            <a:r>
              <a:rPr lang="en-US" sz="3600" dirty="0">
                <a:latin typeface="Gabriola" panose="04040605051002020D02" pitchFamily="82" charset="0"/>
              </a:rPr>
              <a:t>- Accessible in the market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15.72%  </a:t>
            </a:r>
            <a:r>
              <a:rPr lang="en-US" sz="3600" dirty="0">
                <a:latin typeface="Gabriola" panose="04040605051002020D02" pitchFamily="82" charset="0"/>
              </a:rPr>
              <a:t>Competitor effectiveness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99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555976"/>
            <a:ext cx="1371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MARKETING CHANNELS AND BRAND AWARENESS: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7516" y="1785931"/>
            <a:ext cx="11081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Which marketing channel can be used to reach more customers?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3467410"/>
            <a:ext cx="8508753" cy="5072070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914400" y="4295285"/>
            <a:ext cx="7772400" cy="3416320"/>
          </a:xfrm>
          <a:prstGeom prst="rect">
            <a:avLst/>
          </a:prstGeom>
          <a:noFill/>
          <a:ln w="28575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</a:lstStyle>
          <a:p>
            <a:r>
              <a:rPr lang="en-US" sz="3600" dirty="0" smtClean="0">
                <a:latin typeface="Gabriola" panose="04040605051002020D02" pitchFamily="82" charset="0"/>
                <a:cs typeface="+mn-cs"/>
              </a:rPr>
              <a:t>Dominance: Online </a:t>
            </a:r>
            <a:r>
              <a:rPr lang="en-US" sz="3600" dirty="0">
                <a:latin typeface="Gabriola" panose="04040605051002020D02" pitchFamily="82" charset="0"/>
                <a:cs typeface="+mn-cs"/>
              </a:rPr>
              <a:t>Ads and TV </a:t>
            </a:r>
            <a:r>
              <a:rPr lang="en-US" sz="3600" dirty="0" smtClean="0">
                <a:latin typeface="Gabriola" panose="04040605051002020D02" pitchFamily="82" charset="0"/>
                <a:cs typeface="+mn-cs"/>
              </a:rPr>
              <a:t>commercials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abriola" panose="04040605051002020D02" pitchFamily="82" charset="0"/>
                <a:cs typeface="+mn-cs"/>
              </a:rPr>
              <a:t> Online Ads - Prominent </a:t>
            </a:r>
            <a:r>
              <a:rPr lang="en-US" sz="3600" dirty="0">
                <a:latin typeface="Gabriola" panose="04040605051002020D02" pitchFamily="82" charset="0"/>
                <a:cs typeface="+mn-cs"/>
              </a:rPr>
              <a:t>websites or YouTube </a:t>
            </a:r>
            <a:r>
              <a:rPr lang="en-US" sz="3600" dirty="0" smtClean="0">
                <a:latin typeface="Gabriola" panose="04040605051002020D02" pitchFamily="82" charset="0"/>
                <a:cs typeface="+mn-cs"/>
              </a:rPr>
              <a:t>videos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abriola" panose="04040605051002020D02" pitchFamily="82" charset="0"/>
                <a:cs typeface="+mn-cs"/>
              </a:rPr>
              <a:t>TV </a:t>
            </a:r>
            <a:r>
              <a:rPr lang="en-US" sz="3600" dirty="0">
                <a:latin typeface="Gabriola" panose="04040605051002020D02" pitchFamily="82" charset="0"/>
                <a:cs typeface="+mn-cs"/>
              </a:rPr>
              <a:t>commercials </a:t>
            </a:r>
            <a:r>
              <a:rPr lang="en-US" sz="3600" dirty="0" smtClean="0">
                <a:latin typeface="Gabriola" panose="04040605051002020D02" pitchFamily="82" charset="0"/>
                <a:cs typeface="+mn-cs"/>
              </a:rPr>
              <a:t>- Celebrities </a:t>
            </a:r>
            <a:r>
              <a:rPr lang="en-US" sz="3600" dirty="0">
                <a:latin typeface="Gabriola" panose="04040605051002020D02" pitchFamily="82" charset="0"/>
                <a:cs typeface="+mn-cs"/>
              </a:rPr>
              <a:t>or prominent sports </a:t>
            </a:r>
            <a:r>
              <a:rPr lang="en-US" sz="3600" dirty="0" smtClean="0">
                <a:latin typeface="Gabriola" panose="04040605051002020D02" pitchFamily="82" charset="0"/>
                <a:cs typeface="+mn-cs"/>
              </a:rPr>
              <a:t>personalities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abriola" panose="04040605051002020D02" pitchFamily="82" charset="0"/>
                <a:cs typeface="+mn-cs"/>
              </a:rPr>
              <a:t>Outdoor Billboard </a:t>
            </a:r>
            <a:r>
              <a:rPr lang="en-US" sz="3600" dirty="0">
                <a:latin typeface="Gabriola" panose="04040605051002020D02" pitchFamily="82" charset="0"/>
                <a:cs typeface="+mn-cs"/>
              </a:rPr>
              <a:t>at Gyms and </a:t>
            </a:r>
            <a:r>
              <a:rPr lang="en-US" sz="3600" dirty="0" smtClean="0">
                <a:latin typeface="Gabriola" panose="04040605051002020D02" pitchFamily="82" charset="0"/>
                <a:cs typeface="+mn-cs"/>
              </a:rPr>
              <a:t>Offices'</a:t>
            </a:r>
            <a:endParaRPr lang="en-IN" sz="3600" dirty="0">
              <a:latin typeface="Gabriola" panose="04040605051002020D02" pitchFamily="82" charset="0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4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609600" y="820780"/>
            <a:ext cx="1478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How effective are different marketing strategies and channels in reaching our customers?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43100"/>
            <a:ext cx="10772775" cy="6629400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1506200" y="3549640"/>
            <a:ext cx="6324600" cy="3416320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>
                <a:latin typeface="Gabriola" panose="04040605051002020D02" pitchFamily="82" charset="0"/>
              </a:rPr>
              <a:t>Online advertisements demonstrated efficacy for a total of 411 </a:t>
            </a:r>
            <a:r>
              <a:rPr lang="en-US" sz="3600" dirty="0" smtClean="0">
                <a:latin typeface="Gabriola" panose="04040605051002020D02" pitchFamily="82" charset="0"/>
              </a:rPr>
              <a:t>respondents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>
                <a:latin typeface="Gabriola" panose="04040605051002020D02" pitchFamily="82" charset="0"/>
              </a:rPr>
              <a:t>TV commercials exerted a notable influence on 261 respondents</a:t>
            </a:r>
            <a:r>
              <a:rPr lang="en-US" sz="3600" dirty="0" smtClean="0">
                <a:latin typeface="Gabriola" panose="04040605051002020D02" pitchFamily="82" charset="0"/>
              </a:rPr>
              <a:t>.</a:t>
            </a:r>
            <a:endParaRPr lang="en-US" sz="3600" dirty="0">
              <a:latin typeface="Gabriola" panose="04040605051002020D02" pitchFamily="8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abriola" panose="04040605051002020D02" pitchFamily="82" charset="0"/>
              </a:rPr>
              <a:t>Outdoor </a:t>
            </a:r>
            <a:r>
              <a:rPr lang="en-US" sz="3600" dirty="0">
                <a:latin typeface="Gabriola" panose="04040605051002020D02" pitchFamily="82" charset="0"/>
              </a:rPr>
              <a:t>billboards garnered recognition from 119 respondents,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01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555976"/>
            <a:ext cx="1371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BRAND PENETRATION: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085" y="1785930"/>
            <a:ext cx="11081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What do people think about our brand? (overall rating)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566085" y="3673564"/>
            <a:ext cx="7467600" cy="5078313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abriola" panose="04040605051002020D02" pitchFamily="82" charset="0"/>
                <a:cs typeface="+mn-cs"/>
              </a:rPr>
              <a:t>Room </a:t>
            </a:r>
            <a:r>
              <a:rPr lang="en-US" sz="3600" dirty="0">
                <a:latin typeface="Gabriola" panose="04040605051002020D02" pitchFamily="82" charset="0"/>
                <a:cs typeface="+mn-cs"/>
              </a:rPr>
              <a:t>for </a:t>
            </a:r>
            <a:r>
              <a:rPr lang="en-US" sz="3600" dirty="0" smtClean="0">
                <a:latin typeface="Gabriola" panose="04040605051002020D02" pitchFamily="82" charset="0"/>
                <a:cs typeface="+mn-cs"/>
              </a:rPr>
              <a:t>improvement exists </a:t>
            </a:r>
            <a:r>
              <a:rPr lang="en-US" sz="3600" dirty="0">
                <a:latin typeface="Gabriola" panose="04040605051002020D02" pitchFamily="82" charset="0"/>
                <a:cs typeface="+mn-cs"/>
              </a:rPr>
              <a:t>in terms of taste to meet the preferences of our target consumers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Gabriola" panose="04040605051002020D02" pitchFamily="82" charset="0"/>
                <a:cs typeface="+mn-cs"/>
              </a:rPr>
              <a:t> The neutral perception of most consumers indicates the potential for enhancing our brand through product modifications tailored to their preferences</a:t>
            </a:r>
            <a:endParaRPr lang="en-IN" sz="3600" dirty="0">
              <a:latin typeface="Gabriola" panose="04040605051002020D02" pitchFamily="82" charset="0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9108" y="1063807"/>
            <a:ext cx="4897695" cy="1827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00" y="3467100"/>
            <a:ext cx="8534400" cy="545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33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533400" y="482321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sz="4800" dirty="0"/>
              <a:t>Which cities do we need to focus more on?</a:t>
            </a:r>
            <a:endParaRPr lang="en-IN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83" y="1668620"/>
            <a:ext cx="8267224" cy="45005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434" y="1622417"/>
            <a:ext cx="8846966" cy="45467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16000" y="6873513"/>
            <a:ext cx="16687800" cy="2585323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abriola" panose="04040605051002020D02" pitchFamily="82" charset="0"/>
                <a:cs typeface="+mn-cs"/>
              </a:rPr>
              <a:t>Take </a:t>
            </a:r>
            <a:r>
              <a:rPr lang="en-US" sz="3600" dirty="0">
                <a:latin typeface="Gabriola" panose="04040605051002020D02" pitchFamily="82" charset="0"/>
                <a:cs typeface="+mn-cs"/>
              </a:rPr>
              <a:t>proactive measures to introduce our product to potential customers </a:t>
            </a:r>
            <a:r>
              <a:rPr lang="en-US" sz="3600" dirty="0" smtClean="0">
                <a:latin typeface="Gabriola" panose="04040605051002020D02" pitchFamily="82" charset="0"/>
                <a:cs typeface="+mn-cs"/>
              </a:rPr>
              <a:t>to help driving </a:t>
            </a:r>
            <a:r>
              <a:rPr lang="en-US" sz="3600" dirty="0">
                <a:latin typeface="Gabriola" panose="04040605051002020D02" pitchFamily="82" charset="0"/>
                <a:cs typeface="+mn-cs"/>
              </a:rPr>
              <a:t>brand recognition and growth</a:t>
            </a:r>
            <a:r>
              <a:rPr lang="en-US" sz="3600" dirty="0" smtClean="0">
                <a:latin typeface="Gabriola" panose="04040605051002020D02" pitchFamily="82" charset="0"/>
                <a:cs typeface="+mn-cs"/>
              </a:rPr>
              <a:t>.</a:t>
            </a:r>
            <a:endParaRPr lang="en-US" sz="3600" dirty="0" smtClean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abriola" panose="04040605051002020D02" pitchFamily="82" charset="0"/>
                <a:cs typeface="+mn-cs"/>
              </a:rPr>
              <a:t>Prioritize </a:t>
            </a:r>
            <a:r>
              <a:rPr lang="en-US" sz="3600" dirty="0">
                <a:latin typeface="Gabriola" panose="04040605051002020D02" pitchFamily="82" charset="0"/>
                <a:cs typeface="+mn-cs"/>
              </a:rPr>
              <a:t>metropolitan </a:t>
            </a:r>
            <a:r>
              <a:rPr lang="en-US" sz="3600" dirty="0" smtClean="0">
                <a:latin typeface="Gabriola" panose="04040605051002020D02" pitchFamily="82" charset="0"/>
                <a:cs typeface="+mn-cs"/>
              </a:rPr>
              <a:t>cities</a:t>
            </a:r>
            <a:endParaRPr lang="en-IN" sz="3600" dirty="0">
              <a:latin typeface="Gabriola" panose="04040605051002020D02" pitchFamily="8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59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c 9"/>
          <p:cNvSpPr/>
          <p:nvPr/>
        </p:nvSpPr>
        <p:spPr>
          <a:xfrm>
            <a:off x="-4114800" y="642930"/>
            <a:ext cx="9144000" cy="8991601"/>
          </a:xfrm>
          <a:prstGeom prst="arc">
            <a:avLst>
              <a:gd name="adj1" fmla="val 16150936"/>
              <a:gd name="adj2" fmla="val 5460168"/>
            </a:avLst>
          </a:prstGeom>
          <a:noFill/>
          <a:ln w="2540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chemeClr val="accent6">
                    <a:lumMod val="75000"/>
                  </a:schemeClr>
                </a:gs>
                <a:gs pos="85000">
                  <a:schemeClr val="accent6">
                    <a:lumMod val="40000"/>
                    <a:lumOff val="60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4477010"/>
            <a:ext cx="342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AGENDA</a:t>
            </a:r>
            <a:endParaRPr lang="en-IN" sz="8000" b="1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19" name="Arc 18"/>
          <p:cNvSpPr/>
          <p:nvPr/>
        </p:nvSpPr>
        <p:spPr>
          <a:xfrm>
            <a:off x="-2020628" y="642930"/>
            <a:ext cx="9139569" cy="8991601"/>
          </a:xfrm>
          <a:prstGeom prst="arc">
            <a:avLst>
              <a:gd name="adj1" fmla="val 18453917"/>
              <a:gd name="adj2" fmla="val 3263393"/>
            </a:avLst>
          </a:prstGeom>
          <a:noFill/>
          <a:ln w="2540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chemeClr val="accent6">
                    <a:lumMod val="60000"/>
                    <a:lumOff val="40000"/>
                  </a:schemeClr>
                </a:gs>
                <a:gs pos="85000">
                  <a:schemeClr val="accent6">
                    <a:lumMod val="40000"/>
                    <a:lumOff val="6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Connector 19"/>
          <p:cNvCxnSpPr/>
          <p:nvPr/>
        </p:nvCxnSpPr>
        <p:spPr>
          <a:xfrm>
            <a:off x="5943600" y="1994245"/>
            <a:ext cx="2955629" cy="1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899229" y="1602649"/>
            <a:ext cx="4114800" cy="783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dirty="0" smtClean="0">
                <a:latin typeface="Gabriola" panose="04040605051002020D02" pitchFamily="82" charset="0"/>
              </a:rPr>
              <a:t>Company Overview</a:t>
            </a:r>
            <a:endParaRPr lang="en-IN" sz="4000" dirty="0">
              <a:latin typeface="Gabriola" panose="04040605051002020D02" pitchFamily="82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6781800" y="3092494"/>
            <a:ext cx="2117429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899229" y="2700897"/>
            <a:ext cx="4114800" cy="783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Gabriola" panose="04040605051002020D02" pitchFamily="82" charset="0"/>
              </a:rPr>
              <a:t>Objectives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7162800" y="4235052"/>
            <a:ext cx="1736429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913406" y="3839657"/>
            <a:ext cx="4114800" cy="783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dirty="0" smtClean="0">
                <a:latin typeface="Gabriola" panose="04040605051002020D02" pitchFamily="82" charset="0"/>
              </a:rPr>
              <a:t>Data </a:t>
            </a:r>
            <a:r>
              <a:rPr lang="en-IN" sz="4000" dirty="0">
                <a:latin typeface="Gabriola" panose="04040605051002020D02" pitchFamily="82" charset="0"/>
              </a:rPr>
              <a:t>cleansing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899229" y="5105791"/>
            <a:ext cx="4114800" cy="783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Gabriola" panose="04040605051002020D02" pitchFamily="82" charset="0"/>
              </a:rPr>
              <a:t>Market Analysis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6934200" y="6751694"/>
            <a:ext cx="2002243" cy="1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936443" y="6323268"/>
            <a:ext cx="4114800" cy="783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dirty="0" smtClean="0">
                <a:latin typeface="Gabriola" panose="04040605051002020D02" pitchFamily="82" charset="0"/>
              </a:rPr>
              <a:t>Insights</a:t>
            </a:r>
            <a:endParaRPr lang="en-IN" sz="4000" dirty="0">
              <a:latin typeface="Gabriola" panose="04040605051002020D02" pitchFamily="82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6307543" y="7889653"/>
            <a:ext cx="26289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899229" y="7498057"/>
            <a:ext cx="4173943" cy="783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dirty="0" smtClean="0">
                <a:latin typeface="Gabriola" panose="04040605051002020D02" pitchFamily="82" charset="0"/>
              </a:rPr>
              <a:t>Recommendations</a:t>
            </a:r>
            <a:endParaRPr lang="en-IN" sz="4000" dirty="0">
              <a:latin typeface="Gabriola" panose="04040605051002020D02" pitchFamily="82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7239000" y="5497387"/>
            <a:ext cx="1674406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905500" y="1956145"/>
            <a:ext cx="76200" cy="76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/>
          <p:cNvSpPr/>
          <p:nvPr/>
        </p:nvSpPr>
        <p:spPr>
          <a:xfrm>
            <a:off x="6715469" y="3056004"/>
            <a:ext cx="76200" cy="76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/>
          <p:cNvSpPr/>
          <p:nvPr/>
        </p:nvSpPr>
        <p:spPr>
          <a:xfrm>
            <a:off x="7102771" y="4192353"/>
            <a:ext cx="76200" cy="76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/>
          <p:cNvSpPr/>
          <p:nvPr/>
        </p:nvSpPr>
        <p:spPr>
          <a:xfrm>
            <a:off x="7170473" y="5459287"/>
            <a:ext cx="76200" cy="76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/>
          <p:cNvSpPr/>
          <p:nvPr/>
        </p:nvSpPr>
        <p:spPr>
          <a:xfrm>
            <a:off x="6896100" y="6717789"/>
            <a:ext cx="76200" cy="76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/>
          <p:cNvSpPr/>
          <p:nvPr/>
        </p:nvSpPr>
        <p:spPr>
          <a:xfrm>
            <a:off x="6245869" y="7851553"/>
            <a:ext cx="76200" cy="76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984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591748"/>
            <a:ext cx="1371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PURCHASE BEHAVIOUR: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799" y="1834452"/>
            <a:ext cx="9111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Where do respondents prefer to purchase energy drinks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599" y="3196514"/>
            <a:ext cx="7659601" cy="5604586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685800" y="3798204"/>
            <a:ext cx="9111315" cy="4401205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abriola" panose="04040605051002020D02" pitchFamily="82" charset="0"/>
              </a:rPr>
              <a:t>Main Areas </a:t>
            </a:r>
            <a:r>
              <a:rPr lang="en-US" sz="4000" dirty="0">
                <a:latin typeface="Gabriola" panose="04040605051002020D02" pitchFamily="82" charset="0"/>
              </a:rPr>
              <a:t>of focus : Super markets, Online </a:t>
            </a:r>
            <a:r>
              <a:rPr lang="en-US" sz="4000" dirty="0" smtClean="0">
                <a:latin typeface="Gabriola" panose="04040605051002020D02" pitchFamily="82" charset="0"/>
              </a:rPr>
              <a:t>Retailers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Gabriola" panose="04040605051002020D02" pitchFamily="82" charset="0"/>
              </a:rPr>
              <a:t>Partnerships </a:t>
            </a:r>
            <a:r>
              <a:rPr lang="en-US" sz="4000" dirty="0">
                <a:latin typeface="Gabriola" panose="04040605051002020D02" pitchFamily="82" charset="0"/>
              </a:rPr>
              <a:t>and collaborations with supermarkets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abriola" panose="04040605051002020D02" pitchFamily="82" charset="0"/>
              </a:rPr>
              <a:t>Website Optimization, Partnering with online </a:t>
            </a:r>
            <a:r>
              <a:rPr lang="en-US" sz="4000" dirty="0" smtClean="0">
                <a:latin typeface="Gabriola" panose="04040605051002020D02" pitchFamily="82" charset="0"/>
              </a:rPr>
              <a:t>retailers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 smtClean="0">
                <a:latin typeface="Gabriola" panose="04040605051002020D02" pitchFamily="82" charset="0"/>
              </a:rPr>
              <a:t>Exclusive </a:t>
            </a:r>
            <a:r>
              <a:rPr lang="en-IN" sz="4000" dirty="0">
                <a:latin typeface="Gabriola" panose="04040605051002020D02" pitchFamily="82" charset="0"/>
              </a:rPr>
              <a:t>deals to </a:t>
            </a:r>
            <a:r>
              <a:rPr lang="en-US" sz="4000" dirty="0">
                <a:latin typeface="Gabriola" panose="04040605051002020D02" pitchFamily="82" charset="0"/>
              </a:rPr>
              <a:t>Gym and Fitness Centers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abriola" panose="04040605051002020D02" pitchFamily="82" charset="0"/>
              </a:rPr>
              <a:t>S</a:t>
            </a:r>
            <a:r>
              <a:rPr lang="en-US" sz="4000" dirty="0" smtClean="0">
                <a:latin typeface="Gabriola" panose="04040605051002020D02" pitchFamily="82" charset="0"/>
              </a:rPr>
              <a:t>trong </a:t>
            </a:r>
            <a:r>
              <a:rPr lang="en-US" sz="4000" dirty="0">
                <a:latin typeface="Gabriola" panose="04040605051002020D02" pitchFamily="82" charset="0"/>
              </a:rPr>
              <a:t>relationships with local </a:t>
            </a:r>
            <a:r>
              <a:rPr lang="en-US" sz="4000" dirty="0" smtClean="0">
                <a:latin typeface="Gabriola" panose="04040605051002020D02" pitchFamily="82" charset="0"/>
              </a:rPr>
              <a:t>stores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 smtClean="0">
                <a:latin typeface="Gabriola" panose="04040605051002020D02" pitchFamily="82" charset="0"/>
              </a:rPr>
              <a:t>Tailored </a:t>
            </a:r>
            <a:r>
              <a:rPr lang="en-IN" sz="4000" dirty="0">
                <a:latin typeface="Gabriola" panose="04040605051002020D02" pitchFamily="82" charset="0"/>
              </a:rPr>
              <a:t>Marketing </a:t>
            </a:r>
            <a:r>
              <a:rPr lang="en-IN" sz="4000" dirty="0" smtClean="0">
                <a:latin typeface="Gabriola" panose="04040605051002020D02" pitchFamily="82" charset="0"/>
              </a:rPr>
              <a:t>Strategies</a:t>
            </a:r>
            <a:endParaRPr lang="en-US" sz="4000" dirty="0">
              <a:latin typeface="Gabriola" panose="04040605051002020D02" pitchFamily="8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41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609600" y="1250389"/>
            <a:ext cx="1478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sz="4400" dirty="0"/>
              <a:t>What are the typical consumption situations for energy drinks among respondents?</a:t>
            </a:r>
            <a:endParaRPr lang="en-IN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3427318"/>
            <a:ext cx="9192807" cy="4789074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09600" y="3313476"/>
            <a:ext cx="7506765" cy="5016758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latin typeface="Gabriola" panose="04040605051002020D02" pitchFamily="82" charset="0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Partner with fitness centers, sports clubs, and athletic events to promote our energy drinks.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Explore targeted online advertising and partnerships with study-related platforms or study-focused influencers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Offer attractive promotions or bundle deals for group </a:t>
            </a:r>
            <a:r>
              <a:rPr lang="en-US" dirty="0" smtClean="0"/>
              <a:t>purchase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01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646928" y="953243"/>
            <a:ext cx="15596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What factors influence respondents' purchase decisions, such as price range and limited edition packaging?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98" y="2552700"/>
            <a:ext cx="8329762" cy="6934200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2552700"/>
            <a:ext cx="8312795" cy="6916420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</p:spTree>
    <p:extLst>
      <p:ext uri="{BB962C8B-B14F-4D97-AF65-F5344CB8AC3E}">
        <p14:creationId xmlns:p14="http://schemas.microsoft.com/office/powerpoint/2010/main" val="963291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350002"/>
            <a:ext cx="1371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PRODUCT DEVELOPMENT: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8320" y="1296538"/>
            <a:ext cx="16692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Which area of business should we focus more on our product development? (Branding/taste/availability)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476501"/>
            <a:ext cx="7435960" cy="6969221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229600" y="3484068"/>
            <a:ext cx="9220200" cy="4869418"/>
          </a:xfrm>
          <a:prstGeom prst="round2Diag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Gabriola" panose="04040605051002020D02" pitchFamily="82" charset="0"/>
              </a:rPr>
              <a:t>Branding &gt;Taste/flavor preferences &gt; Availability</a:t>
            </a:r>
          </a:p>
          <a:p>
            <a:endParaRPr lang="en-US" sz="4000" dirty="0">
              <a:latin typeface="Gabriola" panose="04040605051002020D02" pitchFamily="8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Gabriola" panose="04040605051002020D02" pitchFamily="82" charset="0"/>
              </a:rPr>
              <a:t>Focus on </a:t>
            </a:r>
            <a:r>
              <a:rPr lang="en-US" sz="4000" dirty="0">
                <a:latin typeface="Gabriola" panose="04040605051002020D02" pitchFamily="82" charset="0"/>
              </a:rPr>
              <a:t>enhancing the brand's recognition, reputation, and positioning.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Gabriola" panose="04040605051002020D02" pitchFamily="82" charset="0"/>
              </a:rPr>
              <a:t>Address taste </a:t>
            </a:r>
            <a:r>
              <a:rPr lang="en-US" sz="4000" dirty="0">
                <a:latin typeface="Gabriola" panose="04040605051002020D02" pitchFamily="82" charset="0"/>
              </a:rPr>
              <a:t>and availability to create a well-rounded product.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Gabriola" panose="04040605051002020D02" pitchFamily="82" charset="0"/>
              </a:rPr>
              <a:t>Increase Product Accessibility</a:t>
            </a:r>
            <a:endParaRPr lang="en-US" sz="4000" dirty="0">
              <a:latin typeface="Gabriola" panose="04040605051002020D02" pitchFamily="8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05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133600" y="4940468"/>
            <a:ext cx="5759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2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SECONDARY INSIGHTS</a:t>
            </a:r>
            <a:endParaRPr lang="en-IN" sz="52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143000" y="2019300"/>
            <a:ext cx="6956258" cy="6858000"/>
          </a:xfrm>
          <a:custGeom>
            <a:avLst/>
            <a:gdLst>
              <a:gd name="connsiteX0" fmla="*/ 3031958 w 6019800"/>
              <a:gd name="connsiteY0" fmla="*/ 762000 h 5867400"/>
              <a:gd name="connsiteX1" fmla="*/ 784058 w 6019800"/>
              <a:gd name="connsiteY1" fmla="*/ 2971800 h 5867400"/>
              <a:gd name="connsiteX2" fmla="*/ 3031958 w 6019800"/>
              <a:gd name="connsiteY2" fmla="*/ 5181600 h 5867400"/>
              <a:gd name="connsiteX3" fmla="*/ 5279858 w 6019800"/>
              <a:gd name="connsiteY3" fmla="*/ 2971800 h 5867400"/>
              <a:gd name="connsiteX4" fmla="*/ 3031958 w 6019800"/>
              <a:gd name="connsiteY4" fmla="*/ 762000 h 5867400"/>
              <a:gd name="connsiteX5" fmla="*/ 3009900 w 6019800"/>
              <a:gd name="connsiteY5" fmla="*/ 0 h 5867400"/>
              <a:gd name="connsiteX6" fmla="*/ 6019800 w 6019800"/>
              <a:gd name="connsiteY6" fmla="*/ 2933700 h 5867400"/>
              <a:gd name="connsiteX7" fmla="*/ 3009900 w 6019800"/>
              <a:gd name="connsiteY7" fmla="*/ 5867400 h 5867400"/>
              <a:gd name="connsiteX8" fmla="*/ 0 w 6019800"/>
              <a:gd name="connsiteY8" fmla="*/ 2933700 h 5867400"/>
              <a:gd name="connsiteX9" fmla="*/ 3009900 w 6019800"/>
              <a:gd name="connsiteY9" fmla="*/ 0 h 586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9800" h="5867400">
                <a:moveTo>
                  <a:pt x="3031958" y="762000"/>
                </a:moveTo>
                <a:cubicBezTo>
                  <a:pt x="1790477" y="762000"/>
                  <a:pt x="784058" y="1751361"/>
                  <a:pt x="784058" y="2971800"/>
                </a:cubicBezTo>
                <a:cubicBezTo>
                  <a:pt x="784058" y="4192239"/>
                  <a:pt x="1790477" y="5181600"/>
                  <a:pt x="3031958" y="5181600"/>
                </a:cubicBezTo>
                <a:cubicBezTo>
                  <a:pt x="4273439" y="5181600"/>
                  <a:pt x="5279858" y="4192239"/>
                  <a:pt x="5279858" y="2971800"/>
                </a:cubicBezTo>
                <a:cubicBezTo>
                  <a:pt x="5279858" y="1751361"/>
                  <a:pt x="4273439" y="762000"/>
                  <a:pt x="3031958" y="762000"/>
                </a:cubicBezTo>
                <a:close/>
                <a:moveTo>
                  <a:pt x="3009900" y="0"/>
                </a:moveTo>
                <a:cubicBezTo>
                  <a:pt x="4672222" y="0"/>
                  <a:pt x="6019800" y="1313462"/>
                  <a:pt x="6019800" y="2933700"/>
                </a:cubicBezTo>
                <a:cubicBezTo>
                  <a:pt x="6019800" y="4553938"/>
                  <a:pt x="4672222" y="5867400"/>
                  <a:pt x="3009900" y="5867400"/>
                </a:cubicBezTo>
                <a:cubicBezTo>
                  <a:pt x="1347578" y="5867400"/>
                  <a:pt x="0" y="4553938"/>
                  <a:pt x="0" y="2933700"/>
                </a:cubicBezTo>
                <a:cubicBezTo>
                  <a:pt x="0" y="1313462"/>
                  <a:pt x="1347578" y="0"/>
                  <a:pt x="30099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2" name="TextBox 291"/>
          <p:cNvSpPr txBox="1"/>
          <p:nvPr/>
        </p:nvSpPr>
        <p:spPr>
          <a:xfrm>
            <a:off x="6053590" y="2326104"/>
            <a:ext cx="8157711" cy="685800"/>
          </a:xfrm>
          <a:custGeom>
            <a:avLst/>
            <a:gdLst>
              <a:gd name="connsiteX0" fmla="*/ 0 w 8157711"/>
              <a:gd name="connsiteY0" fmla="*/ 0 h 685800"/>
              <a:gd name="connsiteX1" fmla="*/ 8157711 w 8157711"/>
              <a:gd name="connsiteY1" fmla="*/ 0 h 685800"/>
              <a:gd name="connsiteX2" fmla="*/ 8157711 w 8157711"/>
              <a:gd name="connsiteY2" fmla="*/ 685800 h 685800"/>
              <a:gd name="connsiteX3" fmla="*/ 1013861 w 8157711"/>
              <a:gd name="connsiteY3" fmla="*/ 685800 h 685800"/>
              <a:gd name="connsiteX4" fmla="*/ 779953 w 8157711"/>
              <a:gd name="connsiteY4" fmla="*/ 476213 h 685800"/>
              <a:gd name="connsiteX5" fmla="*/ 225423 w 8157711"/>
              <a:gd name="connsiteY5" fmla="*/ 107058 h 685800"/>
              <a:gd name="connsiteX6" fmla="*/ 0 w 8157711"/>
              <a:gd name="connsiteY6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57711" h="685800">
                <a:moveTo>
                  <a:pt x="0" y="0"/>
                </a:moveTo>
                <a:lnTo>
                  <a:pt x="8157711" y="0"/>
                </a:lnTo>
                <a:lnTo>
                  <a:pt x="8157711" y="685800"/>
                </a:lnTo>
                <a:lnTo>
                  <a:pt x="1013861" y="685800"/>
                </a:lnTo>
                <a:lnTo>
                  <a:pt x="779953" y="476213"/>
                </a:lnTo>
                <a:cubicBezTo>
                  <a:pt x="608175" y="336451"/>
                  <a:pt x="422554" y="212633"/>
                  <a:pt x="225423" y="10705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IN" dirty="0"/>
              <a:t>                 </a:t>
            </a:r>
            <a:r>
              <a:rPr lang="en-IN" sz="4400" dirty="0" smtClean="0">
                <a:latin typeface="Gabriola" panose="04040605051002020D02" pitchFamily="82" charset="0"/>
              </a:rPr>
              <a:t>Barriers to trying our product</a:t>
            </a:r>
            <a:endParaRPr lang="en-IN" dirty="0">
              <a:latin typeface="Gabriola" panose="04040605051002020D02" pitchFamily="82" charset="0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7817057" y="4040004"/>
            <a:ext cx="7966036" cy="707886"/>
          </a:xfrm>
          <a:custGeom>
            <a:avLst/>
            <a:gdLst>
              <a:gd name="connsiteX0" fmla="*/ 0 w 7966036"/>
              <a:gd name="connsiteY0" fmla="*/ 0 h 707886"/>
              <a:gd name="connsiteX1" fmla="*/ 7966036 w 7966036"/>
              <a:gd name="connsiteY1" fmla="*/ 0 h 707886"/>
              <a:gd name="connsiteX2" fmla="*/ 7966036 w 7966036"/>
              <a:gd name="connsiteY2" fmla="*/ 707886 h 707886"/>
              <a:gd name="connsiteX3" fmla="*/ 205259 w 7966036"/>
              <a:gd name="connsiteY3" fmla="*/ 707886 h 707886"/>
              <a:gd name="connsiteX4" fmla="*/ 186139 w 7966036"/>
              <a:gd name="connsiteY4" fmla="*/ 602334 h 707886"/>
              <a:gd name="connsiteX5" fmla="*/ 45750 w 7966036"/>
              <a:gd name="connsiteY5" fmla="*/ 114392 h 707886"/>
              <a:gd name="connsiteX6" fmla="*/ 0 w 7966036"/>
              <a:gd name="connsiteY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6036" h="707886">
                <a:moveTo>
                  <a:pt x="0" y="0"/>
                </a:moveTo>
                <a:lnTo>
                  <a:pt x="7966036" y="0"/>
                </a:lnTo>
                <a:lnTo>
                  <a:pt x="7966036" y="707886"/>
                </a:lnTo>
                <a:lnTo>
                  <a:pt x="205259" y="707886"/>
                </a:lnTo>
                <a:lnTo>
                  <a:pt x="186139" y="602334"/>
                </a:lnTo>
                <a:cubicBezTo>
                  <a:pt x="151390" y="434920"/>
                  <a:pt x="104266" y="271949"/>
                  <a:pt x="45750" y="11439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en-IN" dirty="0" smtClean="0"/>
              <a:t>                               </a:t>
            </a:r>
            <a:r>
              <a:rPr lang="en-IN" sz="4400" dirty="0">
                <a:latin typeface="Gabriola" panose="04040605051002020D02" pitchFamily="82" charset="0"/>
              </a:rPr>
              <a:t>Market</a:t>
            </a:r>
            <a:r>
              <a:rPr lang="en-IN" dirty="0"/>
              <a:t> </a:t>
            </a:r>
            <a:r>
              <a:rPr lang="en-IN" sz="4400" dirty="0">
                <a:latin typeface="Gabriola" panose="04040605051002020D02" pitchFamily="82" charset="0"/>
              </a:rPr>
              <a:t>Leader</a:t>
            </a:r>
            <a:r>
              <a:rPr lang="en-IN" dirty="0"/>
              <a:t> </a:t>
            </a:r>
            <a:r>
              <a:rPr lang="en-IN" sz="4400" dirty="0">
                <a:latin typeface="Gabriola" panose="04040605051002020D02" pitchFamily="82" charset="0"/>
              </a:rPr>
              <a:t>Analysis</a:t>
            </a:r>
          </a:p>
        </p:txBody>
      </p:sp>
      <p:sp>
        <p:nvSpPr>
          <p:cNvPr id="288" name="TextBox 287"/>
          <p:cNvSpPr txBox="1"/>
          <p:nvPr/>
        </p:nvSpPr>
        <p:spPr>
          <a:xfrm>
            <a:off x="7792002" y="6144572"/>
            <a:ext cx="8016491" cy="707886"/>
          </a:xfrm>
          <a:custGeom>
            <a:avLst/>
            <a:gdLst>
              <a:gd name="connsiteX0" fmla="*/ 235375 w 8016491"/>
              <a:gd name="connsiteY0" fmla="*/ 0 h 707886"/>
              <a:gd name="connsiteX1" fmla="*/ 8016491 w 8016491"/>
              <a:gd name="connsiteY1" fmla="*/ 0 h 707886"/>
              <a:gd name="connsiteX2" fmla="*/ 8016491 w 8016491"/>
              <a:gd name="connsiteY2" fmla="*/ 707886 h 707886"/>
              <a:gd name="connsiteX3" fmla="*/ 0 w 8016491"/>
              <a:gd name="connsiteY3" fmla="*/ 707886 h 707886"/>
              <a:gd name="connsiteX4" fmla="*/ 33928 w 8016491"/>
              <a:gd name="connsiteY4" fmla="*/ 638449 h 707886"/>
              <a:gd name="connsiteX5" fmla="*/ 197756 w 8016491"/>
              <a:gd name="connsiteY5" fmla="*/ 160688 h 707886"/>
              <a:gd name="connsiteX6" fmla="*/ 235375 w 8016491"/>
              <a:gd name="connsiteY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16491" h="707886">
                <a:moveTo>
                  <a:pt x="235375" y="0"/>
                </a:moveTo>
                <a:lnTo>
                  <a:pt x="8016491" y="0"/>
                </a:lnTo>
                <a:lnTo>
                  <a:pt x="8016491" y="707886"/>
                </a:lnTo>
                <a:lnTo>
                  <a:pt x="0" y="707886"/>
                </a:lnTo>
                <a:lnTo>
                  <a:pt x="33928" y="638449"/>
                </a:lnTo>
                <a:cubicBezTo>
                  <a:pt x="99930" y="484610"/>
                  <a:pt x="154867" y="325033"/>
                  <a:pt x="197756" y="160688"/>
                </a:cubicBezTo>
                <a:lnTo>
                  <a:pt x="235375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en-IN" dirty="0"/>
              <a:t>                      </a:t>
            </a:r>
            <a:r>
              <a:rPr lang="en-IN" sz="4400" dirty="0">
                <a:latin typeface="Gabriola" panose="04040605051002020D02" pitchFamily="82" charset="0"/>
              </a:rPr>
              <a:t>Desired Enhancements </a:t>
            </a:r>
          </a:p>
        </p:txBody>
      </p:sp>
      <p:sp>
        <p:nvSpPr>
          <p:cNvPr id="286" name="TextBox 285"/>
          <p:cNvSpPr txBox="1"/>
          <p:nvPr/>
        </p:nvSpPr>
        <p:spPr>
          <a:xfrm>
            <a:off x="5953940" y="7945501"/>
            <a:ext cx="8458200" cy="707886"/>
          </a:xfrm>
          <a:custGeom>
            <a:avLst/>
            <a:gdLst>
              <a:gd name="connsiteX0" fmla="*/ 1045649 w 8458200"/>
              <a:gd name="connsiteY0" fmla="*/ 0 h 707886"/>
              <a:gd name="connsiteX1" fmla="*/ 8458200 w 8458200"/>
              <a:gd name="connsiteY1" fmla="*/ 0 h 707886"/>
              <a:gd name="connsiteX2" fmla="*/ 8458200 w 8458200"/>
              <a:gd name="connsiteY2" fmla="*/ 707886 h 707886"/>
              <a:gd name="connsiteX3" fmla="*/ 0 w 8458200"/>
              <a:gd name="connsiteY3" fmla="*/ 707886 h 707886"/>
              <a:gd name="connsiteX4" fmla="*/ 0 w 8458200"/>
              <a:gd name="connsiteY4" fmla="*/ 670507 h 707886"/>
              <a:gd name="connsiteX5" fmla="*/ 21034 w 8458200"/>
              <a:gd name="connsiteY5" fmla="*/ 662331 h 707886"/>
              <a:gd name="connsiteX6" fmla="*/ 879602 w 8458200"/>
              <a:gd name="connsiteY6" fmla="*/ 148782 h 707886"/>
              <a:gd name="connsiteX7" fmla="*/ 1045649 w 8458200"/>
              <a:gd name="connsiteY7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58200" h="707886">
                <a:moveTo>
                  <a:pt x="1045649" y="0"/>
                </a:moveTo>
                <a:lnTo>
                  <a:pt x="8458200" y="0"/>
                </a:lnTo>
                <a:lnTo>
                  <a:pt x="8458200" y="707886"/>
                </a:lnTo>
                <a:lnTo>
                  <a:pt x="0" y="707886"/>
                </a:lnTo>
                <a:lnTo>
                  <a:pt x="0" y="670507"/>
                </a:lnTo>
                <a:lnTo>
                  <a:pt x="21034" y="662331"/>
                </a:lnTo>
                <a:cubicBezTo>
                  <a:pt x="333122" y="532193"/>
                  <a:pt x="621934" y="358425"/>
                  <a:pt x="879602" y="148782"/>
                </a:cubicBezTo>
                <a:lnTo>
                  <a:pt x="1045649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en-IN" dirty="0"/>
              <a:t>                                  </a:t>
            </a:r>
            <a:r>
              <a:rPr lang="en-IN" dirty="0" smtClean="0"/>
              <a:t> </a:t>
            </a:r>
            <a:r>
              <a:rPr lang="en-IN" sz="4400" dirty="0" smtClean="0">
                <a:latin typeface="Gabriola" panose="04040605051002020D02" pitchFamily="82" charset="0"/>
              </a:rPr>
              <a:t>Consume time &amp; Reason Analysis</a:t>
            </a:r>
            <a:r>
              <a:rPr lang="en-IN" sz="4400" dirty="0">
                <a:latin typeface="Gabriola" panose="04040605051002020D02" pitchFamily="82" charset="0"/>
              </a:rPr>
              <a:t>	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56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350002"/>
            <a:ext cx="1371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 BARRIERS TO TRYING OUR PRODUCT 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5320" y="1297132"/>
            <a:ext cx="10763707" cy="146423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What factors hinder consumers from choosing our product over competitors'?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840" y="3140084"/>
            <a:ext cx="8376075" cy="5866171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55320" y="3570356"/>
            <a:ext cx="8148320" cy="5005626"/>
          </a:xfrm>
          <a:prstGeom prst="round2Diag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briola" panose="04040605051002020D02" pitchFamily="82" charset="0"/>
              </a:rPr>
              <a:t>Stay Transparent – Communicate health </a:t>
            </a:r>
            <a:r>
              <a:rPr lang="en-US" sz="3200" dirty="0">
                <a:latin typeface="Gabriola" panose="04040605051002020D02" pitchFamily="82" charset="0"/>
              </a:rPr>
              <a:t>benefits and safety measures.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briola" panose="04040605051002020D02" pitchFamily="82" charset="0"/>
              </a:rPr>
              <a:t>Expand </a:t>
            </a:r>
            <a:r>
              <a:rPr lang="en-US" sz="3200" dirty="0">
                <a:latin typeface="Gabriola" panose="04040605051002020D02" pitchFamily="82" charset="0"/>
              </a:rPr>
              <a:t>distribution networks.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abriola" panose="04040605051002020D02" pitchFamily="82" charset="0"/>
              </a:rPr>
              <a:t>Diversify the product to appeal to a broader </a:t>
            </a:r>
            <a:r>
              <a:rPr lang="en-US" sz="3200" dirty="0" smtClean="0">
                <a:latin typeface="Gabriola" panose="04040605051002020D02" pitchFamily="82" charset="0"/>
              </a:rPr>
              <a:t>audience.</a:t>
            </a:r>
            <a:endParaRPr lang="en-US" sz="3200" dirty="0">
              <a:latin typeface="Gabriola" panose="04040605051002020D02" pitchFamily="82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abriola" panose="04040605051002020D02" pitchFamily="82" charset="0"/>
              </a:rPr>
              <a:t>Build brand awareness through targeted marketing campaigns and strategic partnerships.</a:t>
            </a:r>
            <a:endParaRPr lang="en-IN" sz="3200" dirty="0">
              <a:latin typeface="Gabriola" panose="04040605051002020D02" pitchFamily="8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0947" y="706827"/>
            <a:ext cx="3186170" cy="229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405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630629" y="333169"/>
            <a:ext cx="1371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 Market Leader </a:t>
            </a:r>
            <a:r>
              <a:rPr lang="en-US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Analysis 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9" y="2400300"/>
            <a:ext cx="7606969" cy="6445728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8610600" y="2308068"/>
            <a:ext cx="8719722" cy="6537960"/>
          </a:xfrm>
          <a:prstGeom prst="round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Gabriola" panose="04040605051002020D02" pitchFamily="82" charset="0"/>
              </a:rPr>
              <a:t>Prioritize delivering exceptional customer experiences at every touchpoint to increase Brand reputation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Gabriola" panose="04040605051002020D02" pitchFamily="82" charset="0"/>
              </a:rPr>
              <a:t>Offer a diverse range of flavors and tastes to cater to a wide customer base.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Gabriola" panose="04040605051002020D02" pitchFamily="82" charset="0"/>
              </a:rPr>
              <a:t>Tailor your products, marketing campaigns, and distribution strategies to </a:t>
            </a:r>
            <a:r>
              <a:rPr lang="en-US" sz="3600" dirty="0" smtClean="0">
                <a:latin typeface="Gabriola" panose="04040605051002020D02" pitchFamily="82" charset="0"/>
              </a:rPr>
              <a:t>expand the market</a:t>
            </a:r>
            <a:endParaRPr lang="en-IN" sz="3200" dirty="0">
              <a:latin typeface="Gabriola" panose="04040605051002020D02" pitchFamily="8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56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350002"/>
            <a:ext cx="1371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 DESIRED ENHANCEMENTS: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0880" y="1435896"/>
            <a:ext cx="8834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What Key Improvements are Sought for Our Health Drink?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60" y="3467100"/>
            <a:ext cx="7272102" cy="5525755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366475" y="4576048"/>
            <a:ext cx="9314432" cy="4524315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  <a:defRPr sz="3600">
                <a:latin typeface="Gabriola" panose="04040605051002020D02" pitchFamily="82" charset="0"/>
              </a:defRPr>
            </a:lvl1pPr>
          </a:lstStyle>
          <a:p>
            <a:r>
              <a:rPr lang="en-US" sz="3200" dirty="0"/>
              <a:t>Reduce sugar content to meet consumer preference for healthier </a:t>
            </a:r>
            <a:r>
              <a:rPr lang="en-US" sz="3200" dirty="0" smtClean="0"/>
              <a:t>options</a:t>
            </a:r>
          </a:p>
          <a:p>
            <a:r>
              <a:rPr lang="en-US" sz="3200" dirty="0"/>
              <a:t> Incorporate natural, minimally processed ingredients and consider including </a:t>
            </a:r>
            <a:r>
              <a:rPr lang="en-US" sz="3200" dirty="0" smtClean="0"/>
              <a:t>Guarana / Ginseng  .</a:t>
            </a:r>
          </a:p>
          <a:p>
            <a:r>
              <a:rPr lang="en-US" sz="3200" dirty="0" smtClean="0"/>
              <a:t>Position the brand as a provider of healthier choices to tap into the growing demand for natural and nutritious products.</a:t>
            </a:r>
            <a:endParaRPr lang="en-IN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710519"/>
            <a:ext cx="4648199" cy="3531964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856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350002"/>
            <a:ext cx="1371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 </a:t>
            </a:r>
            <a:r>
              <a:rPr lang="en-US" sz="6000" b="1" u="sng" dirty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Consume time &amp; Reason Analysis: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0880" y="1435896"/>
            <a:ext cx="8148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What are the consumption patterns and reasons behind consuming energy drinks?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952627" y="4076700"/>
            <a:ext cx="7323904" cy="3663982"/>
          </a:xfrm>
          <a:prstGeom prst="round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  <a:defRPr sz="3200">
                <a:latin typeface="Gabriola" panose="04040605051002020D02" pitchFamily="82" charset="0"/>
              </a:defRPr>
            </a:lvl1pPr>
          </a:lstStyle>
          <a:p>
            <a:pPr marL="0" indent="0">
              <a:buNone/>
            </a:pPr>
            <a:r>
              <a:rPr lang="en-US" sz="3600" dirty="0"/>
              <a:t>Consumer preferences highlight the need for energy drinks that provide increased energy, enhanced focus, and combat fatigue during </a:t>
            </a:r>
            <a:r>
              <a:rPr lang="en-US" sz="3600" dirty="0" smtClean="0"/>
              <a:t>work/exercise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757" y="5289862"/>
            <a:ext cx="7912768" cy="4470147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57" y="909058"/>
            <a:ext cx="7912768" cy="4310573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798320" y="155263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56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779473" y="4825766"/>
            <a:ext cx="5759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2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RECOMMENDATIONS</a:t>
            </a:r>
            <a:endParaRPr lang="en-IN" sz="52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788873" y="1904598"/>
            <a:ext cx="6956258" cy="6858000"/>
          </a:xfrm>
          <a:custGeom>
            <a:avLst/>
            <a:gdLst>
              <a:gd name="connsiteX0" fmla="*/ 3031958 w 6019800"/>
              <a:gd name="connsiteY0" fmla="*/ 762000 h 5867400"/>
              <a:gd name="connsiteX1" fmla="*/ 784058 w 6019800"/>
              <a:gd name="connsiteY1" fmla="*/ 2971800 h 5867400"/>
              <a:gd name="connsiteX2" fmla="*/ 3031958 w 6019800"/>
              <a:gd name="connsiteY2" fmla="*/ 5181600 h 5867400"/>
              <a:gd name="connsiteX3" fmla="*/ 5279858 w 6019800"/>
              <a:gd name="connsiteY3" fmla="*/ 2971800 h 5867400"/>
              <a:gd name="connsiteX4" fmla="*/ 3031958 w 6019800"/>
              <a:gd name="connsiteY4" fmla="*/ 762000 h 5867400"/>
              <a:gd name="connsiteX5" fmla="*/ 3009900 w 6019800"/>
              <a:gd name="connsiteY5" fmla="*/ 0 h 5867400"/>
              <a:gd name="connsiteX6" fmla="*/ 6019800 w 6019800"/>
              <a:gd name="connsiteY6" fmla="*/ 2933700 h 5867400"/>
              <a:gd name="connsiteX7" fmla="*/ 3009900 w 6019800"/>
              <a:gd name="connsiteY7" fmla="*/ 5867400 h 5867400"/>
              <a:gd name="connsiteX8" fmla="*/ 0 w 6019800"/>
              <a:gd name="connsiteY8" fmla="*/ 2933700 h 5867400"/>
              <a:gd name="connsiteX9" fmla="*/ 3009900 w 6019800"/>
              <a:gd name="connsiteY9" fmla="*/ 0 h 586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9800" h="5867400">
                <a:moveTo>
                  <a:pt x="3031958" y="762000"/>
                </a:moveTo>
                <a:cubicBezTo>
                  <a:pt x="1790477" y="762000"/>
                  <a:pt x="784058" y="1751361"/>
                  <a:pt x="784058" y="2971800"/>
                </a:cubicBezTo>
                <a:cubicBezTo>
                  <a:pt x="784058" y="4192239"/>
                  <a:pt x="1790477" y="5181600"/>
                  <a:pt x="3031958" y="5181600"/>
                </a:cubicBezTo>
                <a:cubicBezTo>
                  <a:pt x="4273439" y="5181600"/>
                  <a:pt x="5279858" y="4192239"/>
                  <a:pt x="5279858" y="2971800"/>
                </a:cubicBezTo>
                <a:cubicBezTo>
                  <a:pt x="5279858" y="1751361"/>
                  <a:pt x="4273439" y="762000"/>
                  <a:pt x="3031958" y="762000"/>
                </a:cubicBezTo>
                <a:close/>
                <a:moveTo>
                  <a:pt x="3009900" y="0"/>
                </a:moveTo>
                <a:cubicBezTo>
                  <a:pt x="4672222" y="0"/>
                  <a:pt x="6019800" y="1313462"/>
                  <a:pt x="6019800" y="2933700"/>
                </a:cubicBezTo>
                <a:cubicBezTo>
                  <a:pt x="6019800" y="4553938"/>
                  <a:pt x="4672222" y="5867400"/>
                  <a:pt x="3009900" y="5867400"/>
                </a:cubicBezTo>
                <a:cubicBezTo>
                  <a:pt x="1347578" y="5867400"/>
                  <a:pt x="0" y="4553938"/>
                  <a:pt x="0" y="2933700"/>
                </a:cubicBezTo>
                <a:cubicBezTo>
                  <a:pt x="0" y="1313462"/>
                  <a:pt x="1347578" y="0"/>
                  <a:pt x="30099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2" name="TextBox 291"/>
          <p:cNvSpPr txBox="1"/>
          <p:nvPr/>
        </p:nvSpPr>
        <p:spPr>
          <a:xfrm>
            <a:off x="5750057" y="2224718"/>
            <a:ext cx="8157711" cy="685800"/>
          </a:xfrm>
          <a:custGeom>
            <a:avLst/>
            <a:gdLst>
              <a:gd name="connsiteX0" fmla="*/ 0 w 8157711"/>
              <a:gd name="connsiteY0" fmla="*/ 0 h 685800"/>
              <a:gd name="connsiteX1" fmla="*/ 8157711 w 8157711"/>
              <a:gd name="connsiteY1" fmla="*/ 0 h 685800"/>
              <a:gd name="connsiteX2" fmla="*/ 8157711 w 8157711"/>
              <a:gd name="connsiteY2" fmla="*/ 685800 h 685800"/>
              <a:gd name="connsiteX3" fmla="*/ 1013861 w 8157711"/>
              <a:gd name="connsiteY3" fmla="*/ 685800 h 685800"/>
              <a:gd name="connsiteX4" fmla="*/ 779953 w 8157711"/>
              <a:gd name="connsiteY4" fmla="*/ 476213 h 685800"/>
              <a:gd name="connsiteX5" fmla="*/ 225423 w 8157711"/>
              <a:gd name="connsiteY5" fmla="*/ 107058 h 685800"/>
              <a:gd name="connsiteX6" fmla="*/ 0 w 8157711"/>
              <a:gd name="connsiteY6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57711" h="685800">
                <a:moveTo>
                  <a:pt x="0" y="0"/>
                </a:moveTo>
                <a:lnTo>
                  <a:pt x="8157711" y="0"/>
                </a:lnTo>
                <a:lnTo>
                  <a:pt x="8157711" y="685800"/>
                </a:lnTo>
                <a:lnTo>
                  <a:pt x="1013861" y="685800"/>
                </a:lnTo>
                <a:lnTo>
                  <a:pt x="779953" y="476213"/>
                </a:lnTo>
                <a:cubicBezTo>
                  <a:pt x="608175" y="336451"/>
                  <a:pt x="422554" y="212633"/>
                  <a:pt x="225423" y="10705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IN" dirty="0"/>
              <a:t> </a:t>
            </a:r>
            <a:r>
              <a:rPr lang="en-IN" sz="4400" dirty="0">
                <a:latin typeface="Gabriola" panose="04040605051002020D02" pitchFamily="82" charset="0"/>
              </a:rPr>
              <a:t>Product diversification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7462204" y="3977493"/>
            <a:ext cx="7966036" cy="707886"/>
          </a:xfrm>
          <a:custGeom>
            <a:avLst/>
            <a:gdLst>
              <a:gd name="connsiteX0" fmla="*/ 0 w 7966036"/>
              <a:gd name="connsiteY0" fmla="*/ 0 h 707886"/>
              <a:gd name="connsiteX1" fmla="*/ 7966036 w 7966036"/>
              <a:gd name="connsiteY1" fmla="*/ 0 h 707886"/>
              <a:gd name="connsiteX2" fmla="*/ 7966036 w 7966036"/>
              <a:gd name="connsiteY2" fmla="*/ 707886 h 707886"/>
              <a:gd name="connsiteX3" fmla="*/ 205259 w 7966036"/>
              <a:gd name="connsiteY3" fmla="*/ 707886 h 707886"/>
              <a:gd name="connsiteX4" fmla="*/ 186139 w 7966036"/>
              <a:gd name="connsiteY4" fmla="*/ 602334 h 707886"/>
              <a:gd name="connsiteX5" fmla="*/ 45750 w 7966036"/>
              <a:gd name="connsiteY5" fmla="*/ 114392 h 707886"/>
              <a:gd name="connsiteX6" fmla="*/ 0 w 7966036"/>
              <a:gd name="connsiteY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6036" h="707886">
                <a:moveTo>
                  <a:pt x="0" y="0"/>
                </a:moveTo>
                <a:lnTo>
                  <a:pt x="7966036" y="0"/>
                </a:lnTo>
                <a:lnTo>
                  <a:pt x="7966036" y="707886"/>
                </a:lnTo>
                <a:lnTo>
                  <a:pt x="205259" y="707886"/>
                </a:lnTo>
                <a:lnTo>
                  <a:pt x="186139" y="602334"/>
                </a:lnTo>
                <a:cubicBezTo>
                  <a:pt x="151390" y="434920"/>
                  <a:pt x="104266" y="271949"/>
                  <a:pt x="45750" y="11439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en-IN" dirty="0" smtClean="0"/>
              <a:t>                                                </a:t>
            </a:r>
            <a:r>
              <a:rPr lang="en-IN" sz="4400" dirty="0" smtClean="0">
                <a:latin typeface="Gabriola" panose="04040605051002020D02" pitchFamily="82" charset="0"/>
              </a:rPr>
              <a:t>Pricing Strategy</a:t>
            </a:r>
            <a:endParaRPr lang="en-IN" sz="4400" dirty="0">
              <a:latin typeface="Gabriola" panose="04040605051002020D02" pitchFamily="82" charset="0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7437875" y="6029870"/>
            <a:ext cx="8016491" cy="707886"/>
          </a:xfrm>
          <a:custGeom>
            <a:avLst/>
            <a:gdLst>
              <a:gd name="connsiteX0" fmla="*/ 235375 w 8016491"/>
              <a:gd name="connsiteY0" fmla="*/ 0 h 707886"/>
              <a:gd name="connsiteX1" fmla="*/ 8016491 w 8016491"/>
              <a:gd name="connsiteY1" fmla="*/ 0 h 707886"/>
              <a:gd name="connsiteX2" fmla="*/ 8016491 w 8016491"/>
              <a:gd name="connsiteY2" fmla="*/ 707886 h 707886"/>
              <a:gd name="connsiteX3" fmla="*/ 0 w 8016491"/>
              <a:gd name="connsiteY3" fmla="*/ 707886 h 707886"/>
              <a:gd name="connsiteX4" fmla="*/ 33928 w 8016491"/>
              <a:gd name="connsiteY4" fmla="*/ 638449 h 707886"/>
              <a:gd name="connsiteX5" fmla="*/ 197756 w 8016491"/>
              <a:gd name="connsiteY5" fmla="*/ 160688 h 707886"/>
              <a:gd name="connsiteX6" fmla="*/ 235375 w 8016491"/>
              <a:gd name="connsiteY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16491" h="707886">
                <a:moveTo>
                  <a:pt x="235375" y="0"/>
                </a:moveTo>
                <a:lnTo>
                  <a:pt x="8016491" y="0"/>
                </a:lnTo>
                <a:lnTo>
                  <a:pt x="8016491" y="707886"/>
                </a:lnTo>
                <a:lnTo>
                  <a:pt x="0" y="707886"/>
                </a:lnTo>
                <a:lnTo>
                  <a:pt x="33928" y="638449"/>
                </a:lnTo>
                <a:cubicBezTo>
                  <a:pt x="99930" y="484610"/>
                  <a:pt x="154867" y="325033"/>
                  <a:pt x="197756" y="160688"/>
                </a:cubicBezTo>
                <a:lnTo>
                  <a:pt x="235375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en-IN" sz="4400" dirty="0" smtClean="0">
                <a:latin typeface="Gabriola" panose="04040605051002020D02" pitchFamily="82" charset="0"/>
              </a:rPr>
              <a:t>            Distribution Channel Analysis </a:t>
            </a:r>
            <a:endParaRPr lang="en-IN" sz="4400" dirty="0">
              <a:latin typeface="Gabriola" panose="04040605051002020D02" pitchFamily="82" charset="0"/>
            </a:endParaRPr>
          </a:p>
        </p:txBody>
      </p:sp>
      <p:sp>
        <p:nvSpPr>
          <p:cNvPr id="286" name="TextBox 285"/>
          <p:cNvSpPr txBox="1"/>
          <p:nvPr/>
        </p:nvSpPr>
        <p:spPr>
          <a:xfrm>
            <a:off x="5599812" y="7841156"/>
            <a:ext cx="8458200" cy="707886"/>
          </a:xfrm>
          <a:custGeom>
            <a:avLst/>
            <a:gdLst>
              <a:gd name="connsiteX0" fmla="*/ 1045649 w 8458200"/>
              <a:gd name="connsiteY0" fmla="*/ 0 h 707886"/>
              <a:gd name="connsiteX1" fmla="*/ 8458200 w 8458200"/>
              <a:gd name="connsiteY1" fmla="*/ 0 h 707886"/>
              <a:gd name="connsiteX2" fmla="*/ 8458200 w 8458200"/>
              <a:gd name="connsiteY2" fmla="*/ 707886 h 707886"/>
              <a:gd name="connsiteX3" fmla="*/ 0 w 8458200"/>
              <a:gd name="connsiteY3" fmla="*/ 707886 h 707886"/>
              <a:gd name="connsiteX4" fmla="*/ 0 w 8458200"/>
              <a:gd name="connsiteY4" fmla="*/ 670507 h 707886"/>
              <a:gd name="connsiteX5" fmla="*/ 21034 w 8458200"/>
              <a:gd name="connsiteY5" fmla="*/ 662331 h 707886"/>
              <a:gd name="connsiteX6" fmla="*/ 879602 w 8458200"/>
              <a:gd name="connsiteY6" fmla="*/ 148782 h 707886"/>
              <a:gd name="connsiteX7" fmla="*/ 1045649 w 8458200"/>
              <a:gd name="connsiteY7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58200" h="707886">
                <a:moveTo>
                  <a:pt x="1045649" y="0"/>
                </a:moveTo>
                <a:lnTo>
                  <a:pt x="8458200" y="0"/>
                </a:lnTo>
                <a:lnTo>
                  <a:pt x="8458200" y="707886"/>
                </a:lnTo>
                <a:lnTo>
                  <a:pt x="0" y="707886"/>
                </a:lnTo>
                <a:lnTo>
                  <a:pt x="0" y="670507"/>
                </a:lnTo>
                <a:lnTo>
                  <a:pt x="21034" y="662331"/>
                </a:lnTo>
                <a:cubicBezTo>
                  <a:pt x="333122" y="532193"/>
                  <a:pt x="621934" y="358425"/>
                  <a:pt x="879602" y="148782"/>
                </a:cubicBezTo>
                <a:lnTo>
                  <a:pt x="1045649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en-IN" dirty="0"/>
              <a:t>                                                  </a:t>
            </a:r>
            <a:r>
              <a:rPr lang="en-IN" sz="4400" dirty="0" smtClean="0">
                <a:latin typeface="Gabriola" panose="04040605051002020D02" pitchFamily="82" charset="0"/>
              </a:rPr>
              <a:t>Other Recommendations</a:t>
            </a:r>
            <a:r>
              <a:rPr lang="en-IN" sz="4400" dirty="0">
                <a:latin typeface="Gabriola" panose="04040605051002020D02" pitchFamily="82" charset="0"/>
              </a:rPr>
              <a:t>	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86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360" y="2179040"/>
            <a:ext cx="4849760" cy="6934200"/>
          </a:xfrm>
          <a:prstGeom prst="rect">
            <a:avLst/>
          </a:prstGeom>
          <a:ln w="38100">
            <a:noFill/>
          </a:ln>
        </p:spPr>
      </p:pic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762000" y="952500"/>
            <a:ext cx="586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COMPANY OVERVIEW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800" y="2933700"/>
            <a:ext cx="10134600" cy="586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2127915"/>
            <a:ext cx="12954000" cy="7478970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4000" b="1" dirty="0">
                <a:latin typeface="Gabriola" panose="04040605051002020D02" pitchFamily="82" charset="0"/>
              </a:rPr>
              <a:t>Domain</a:t>
            </a:r>
            <a:r>
              <a:rPr lang="en-US" sz="4000" dirty="0">
                <a:latin typeface="Gabriola" panose="04040605051002020D02" pitchFamily="82" charset="0"/>
              </a:rPr>
              <a:t>:  Food &amp; </a:t>
            </a:r>
            <a:r>
              <a:rPr lang="en-US" sz="4000" dirty="0" smtClean="0">
                <a:latin typeface="Gabriola" panose="04040605051002020D02" pitchFamily="82" charset="0"/>
              </a:rPr>
              <a:t>Beverage</a:t>
            </a:r>
          </a:p>
          <a:p>
            <a:pPr algn="just"/>
            <a:r>
              <a:rPr lang="en-US" sz="4000" dirty="0">
                <a:latin typeface="Gabriola" panose="04040605051002020D02" pitchFamily="82" charset="0"/>
              </a:rPr>
              <a:t> 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Gabriola" panose="04040605051002020D02" pitchFamily="82" charset="0"/>
              </a:rPr>
              <a:t>CodeX, a German beverage company, has set its sights on establishing a strong presence in the Indian market. </a:t>
            </a:r>
            <a:endParaRPr lang="en-US" sz="4000" dirty="0" smtClean="0">
              <a:latin typeface="Gabriola" panose="04040605051002020D02" pitchFamily="82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Gabriola" panose="04040605051002020D02" pitchFamily="82" charset="0"/>
              </a:rPr>
              <a:t>Recently</a:t>
            </a:r>
            <a:r>
              <a:rPr lang="en-US" sz="4000" dirty="0">
                <a:latin typeface="Gabriola" panose="04040605051002020D02" pitchFamily="82" charset="0"/>
              </a:rPr>
              <a:t>, they introduced their energy drink across 10 cities in India, marking their entry into this vibrant market</a:t>
            </a:r>
            <a:r>
              <a:rPr lang="en-US" sz="4000" dirty="0" smtClean="0">
                <a:latin typeface="Gabriola" panose="04040605051002020D02" pitchFamily="82" charset="0"/>
              </a:rPr>
              <a:t>.</a:t>
            </a:r>
            <a:endParaRPr lang="en-US" sz="4000" dirty="0">
              <a:latin typeface="Gabriola" panose="04040605051002020D02" pitchFamily="82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Gabriola" panose="04040605051002020D02" pitchFamily="82" charset="0"/>
              </a:rPr>
              <a:t>Playing a crucial role in driving the company's growth, the Marketing team at CodeX is dedicated to enhancing brand recognition, expanding market share, and fostering product development. </a:t>
            </a:r>
            <a:endParaRPr lang="en-US" sz="4000" dirty="0" smtClean="0">
              <a:latin typeface="Gabriola" panose="04040605051002020D02" pitchFamily="82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Gabriola" panose="04040605051002020D02" pitchFamily="82" charset="0"/>
              </a:rPr>
              <a:t>In </a:t>
            </a:r>
            <a:r>
              <a:rPr lang="en-US" sz="4000" dirty="0">
                <a:latin typeface="Gabriola" panose="04040605051002020D02" pitchFamily="82" charset="0"/>
              </a:rPr>
              <a:t>pursuit of these goals, they undertook an extensive survey across the 10 cities, gathering valuable insights from a substantial pool of 10,000 respondents.</a:t>
            </a:r>
            <a:endParaRPr lang="en-IN" sz="4000" dirty="0">
              <a:latin typeface="Gabriola" panose="04040605051002020D02" pitchFamily="8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849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7752" y="417845"/>
            <a:ext cx="10052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 Product Diversification: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0" b="92000" l="14800" r="83700">
                        <a14:foregroundMark x1="55100" y1="38850" x2="27700" y2="68850"/>
                        <a14:foregroundMark x1="46300" y1="34500" x2="33600" y2="74150"/>
                        <a14:foregroundMark x1="43450" y1="37350" x2="52800" y2="44900"/>
                        <a14:foregroundMark x1="38450" y1="49150" x2="44650" y2="62650"/>
                        <a14:foregroundMark x1="48550" y1="52350" x2="30850" y2="64450"/>
                        <a14:foregroundMark x1="28000" y1="72150" x2="47050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54" t="4981" r="13282" b="5109"/>
          <a:stretch/>
        </p:blipFill>
        <p:spPr>
          <a:xfrm rot="-1620000">
            <a:off x="13423287" y="3201626"/>
            <a:ext cx="5549650" cy="6782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50" b="95150" l="10000" r="90700">
                        <a14:foregroundMark x1="47900" y1="36350" x2="27050" y2="70300"/>
                        <a14:foregroundMark x1="53450" y1="35900" x2="31250" y2="740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620000">
            <a:off x="9102048" y="2993079"/>
            <a:ext cx="7200000" cy="72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00" b="93450" l="10000" r="92000">
                        <a14:foregroundMark x1="41700" y1="86450" x2="41700" y2="86450"/>
                        <a14:foregroundMark x1="19600" y1="73300" x2="41050" y2="86650"/>
                        <a14:foregroundMark x1="43000" y1="86000" x2="19850" y2="72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620000">
            <a:off x="5435709" y="2714417"/>
            <a:ext cx="7674972" cy="76749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550" b="95400" l="10000" r="90000">
                        <a14:foregroundMark x1="48350" y1="36200" x2="28000" y2="68750"/>
                        <a14:foregroundMark x1="53550" y1="36200" x2="31400" y2="75100"/>
                        <a14:foregroundMark x1="35000" y1="65800" x2="37700" y2="6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620000">
            <a:off x="-1385378" y="3102310"/>
            <a:ext cx="7200000" cy="72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00" b="96050" l="10650" r="93400">
                        <a14:foregroundMark x1="56100" y1="40350" x2="70800" y2="42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620000">
            <a:off x="2148240" y="3042767"/>
            <a:ext cx="7200000" cy="720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59449" y="1777351"/>
            <a:ext cx="15927944" cy="1200329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abriola" panose="04040605051002020D02" pitchFamily="82" charset="0"/>
              </a:rPr>
              <a:t>To drive market growth and cater to diverse consumer preferences, we can expand our offerings by introducing new flavors, formulations, and </a:t>
            </a:r>
            <a:r>
              <a:rPr lang="en-US" sz="3600" dirty="0" smtClean="0">
                <a:latin typeface="Gabriola" panose="04040605051002020D02" pitchFamily="82" charset="0"/>
              </a:rPr>
              <a:t>variants into the market.</a:t>
            </a:r>
            <a:endParaRPr lang="en-IN" sz="3600" dirty="0">
              <a:latin typeface="Gabriola" panose="04040605051002020D02" pitchFamily="8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74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350002"/>
            <a:ext cx="1371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 Pricing Strategy: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0880" y="1435896"/>
            <a:ext cx="8148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0000"/>
                </a:solidFill>
                <a:latin typeface="Gabriola" panose="04040605051002020D02" pitchFamily="82" charset="0"/>
              </a:defRPr>
            </a:lvl1pPr>
          </a:lstStyle>
          <a:p>
            <a:r>
              <a:rPr lang="en-US" dirty="0"/>
              <a:t>What should be the ideal price of our product?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621903" y="2476501"/>
            <a:ext cx="7765887" cy="6792483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  <a:defRPr sz="3600">
                <a:latin typeface="Gabriola" panose="04040605051002020D02" pitchFamily="82" charset="0"/>
              </a:defRPr>
            </a:lvl1pPr>
          </a:lstStyle>
          <a:p>
            <a:r>
              <a:rPr lang="en-US" dirty="0" smtClean="0"/>
              <a:t>Combine competitive </a:t>
            </a:r>
            <a:r>
              <a:rPr lang="en-US" dirty="0"/>
              <a:t>pricing with a strong value proposition and set the price range within 50 -150, so we can position our brand as both affordable and valuable. </a:t>
            </a:r>
          </a:p>
          <a:p>
            <a:r>
              <a:rPr lang="en-US" dirty="0"/>
              <a:t>This strategy can attract a wider range of consumers, including price-sensitive individuals and those seeking higher quality, thereby increasing brand reputation.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6553410"/>
            <a:ext cx="9052554" cy="2956510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718" y="676240"/>
            <a:ext cx="6210370" cy="5672756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17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350002"/>
            <a:ext cx="1371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 Distribution Channel Analysis: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" y="2628900"/>
            <a:ext cx="7323904" cy="5909310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  <a:defRPr sz="3600">
                <a:latin typeface="Gabriola" panose="04040605051002020D02" pitchFamily="82" charset="0"/>
              </a:defRPr>
            </a:lvl1pPr>
          </a:lstStyle>
          <a:p>
            <a:r>
              <a:rPr lang="en-US" dirty="0" smtClean="0"/>
              <a:t>Our </a:t>
            </a:r>
            <a:r>
              <a:rPr lang="en-US" dirty="0"/>
              <a:t>strategic focus will be on Super Markets, which serve as key distribution channels with high consumer footfall.</a:t>
            </a:r>
          </a:p>
          <a:p>
            <a:r>
              <a:rPr lang="en-US" dirty="0" smtClean="0"/>
              <a:t>Super markets – Bundle pricing, Pay day sale, Year end sale</a:t>
            </a:r>
            <a:endParaRPr lang="en-US" dirty="0"/>
          </a:p>
          <a:p>
            <a:r>
              <a:rPr lang="en-US" dirty="0" smtClean="0"/>
              <a:t>Expand reach - Partnering </a:t>
            </a:r>
            <a:r>
              <a:rPr lang="en-US" dirty="0"/>
              <a:t>with online retailers and fitness centers.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334" y="6268505"/>
            <a:ext cx="9449553" cy="2772073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2263152"/>
            <a:ext cx="9357287" cy="3709604"/>
          </a:xfrm>
          <a:prstGeom prst="rect">
            <a:avLst/>
          </a:prstGeom>
          <a:ln w="38100">
            <a:solidFill>
              <a:srgbClr val="9933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71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181100" y="888935"/>
            <a:ext cx="1371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Other Recommendations: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100" y="2556073"/>
            <a:ext cx="15925800" cy="6232475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  <a:defRPr sz="3600">
                <a:latin typeface="Gabriola" panose="04040605051002020D02" pitchFamily="82" charset="0"/>
              </a:defRPr>
            </a:lvl1pPr>
          </a:lstStyle>
          <a:p>
            <a:r>
              <a:rPr lang="en-US" sz="3800" b="1" dirty="0"/>
              <a:t>Customization Options: </a:t>
            </a:r>
            <a:r>
              <a:rPr lang="en-US" sz="3800" dirty="0"/>
              <a:t>Personalize packaging to create a stronger connection with customers</a:t>
            </a:r>
            <a:r>
              <a:rPr lang="en-US" sz="3800" dirty="0" smtClean="0"/>
              <a:t>.</a:t>
            </a:r>
          </a:p>
          <a:p>
            <a:r>
              <a:rPr lang="en-US" sz="3800" b="1" dirty="0"/>
              <a:t>Sampling Programs: </a:t>
            </a:r>
            <a:r>
              <a:rPr lang="en-US" sz="3800" dirty="0"/>
              <a:t>Offer free product samples at relevant locations to generate awareness and word-of-mouth.</a:t>
            </a:r>
            <a:endParaRPr lang="en-US" sz="3800" dirty="0" smtClean="0"/>
          </a:p>
          <a:p>
            <a:pPr algn="l"/>
            <a:r>
              <a:rPr lang="en-US" sz="3800" b="1" dirty="0"/>
              <a:t>Recycling challenge : </a:t>
            </a:r>
            <a:r>
              <a:rPr lang="en-US" sz="3800" dirty="0"/>
              <a:t>Provide incentives for customers to return empty cans, promoting sustainability</a:t>
            </a:r>
            <a:r>
              <a:rPr lang="en-US" sz="3800" dirty="0" smtClean="0"/>
              <a:t>.</a:t>
            </a:r>
          </a:p>
          <a:p>
            <a:pPr algn="l"/>
            <a:r>
              <a:rPr lang="en-US" sz="3800" b="1" dirty="0"/>
              <a:t>Customer Loyalty Programs:  </a:t>
            </a:r>
            <a:r>
              <a:rPr lang="en-US" sz="3800" dirty="0"/>
              <a:t>Reward loyal customers with exclusive benefits to encourage repeat purchases.</a:t>
            </a:r>
            <a:endParaRPr lang="en-US" sz="3800" dirty="0" smtClean="0"/>
          </a:p>
          <a:p>
            <a:pPr algn="l"/>
            <a:r>
              <a:rPr lang="en-US" sz="3800" b="1" dirty="0"/>
              <a:t>Gamification: </a:t>
            </a:r>
            <a:r>
              <a:rPr lang="en-US" sz="3800" dirty="0"/>
              <a:t>Engage customers through interactive games or challenges related to fitness and energy.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24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680896"/>
            <a:ext cx="1371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 Sample Strategy implemented by Market leader: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6800" y="2394222"/>
            <a:ext cx="9410700" cy="6324808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  <a:defRPr sz="3600">
                <a:latin typeface="Gabriola" panose="04040605051002020D02" pitchFamily="82" charset="0"/>
              </a:defRPr>
            </a:lvl1pPr>
          </a:lstStyle>
          <a:p>
            <a:pPr algn="l"/>
            <a:r>
              <a:rPr lang="en-US" sz="3800" b="1" dirty="0" smtClean="0"/>
              <a:t>Social Proof Marketing</a:t>
            </a:r>
          </a:p>
          <a:p>
            <a:r>
              <a:rPr lang="en-IN" sz="4000" dirty="0" smtClean="0"/>
              <a:t>Trash the empty cans and randomly place them in recyclable garbage bins across the city at pulse points.</a:t>
            </a:r>
          </a:p>
          <a:p>
            <a:r>
              <a:rPr lang="en-US" sz="3800" dirty="0" smtClean="0"/>
              <a:t>Generate </a:t>
            </a:r>
            <a:r>
              <a:rPr lang="en-US" sz="3800" dirty="0"/>
              <a:t>buzz, surprise consumers, and amplify brand </a:t>
            </a:r>
            <a:r>
              <a:rPr lang="en-US" sz="3800" dirty="0" smtClean="0"/>
              <a:t>visibility</a:t>
            </a:r>
          </a:p>
          <a:p>
            <a:r>
              <a:rPr lang="en-US" sz="3800" dirty="0"/>
              <a:t> Benefits include novelty, social media buzz, viral potential, and reinforcing our brand identity.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1" t="8602" r="16406"/>
          <a:stretch/>
        </p:blipFill>
        <p:spPr>
          <a:xfrm>
            <a:off x="11410950" y="1693635"/>
            <a:ext cx="5943600" cy="772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93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13697" y="2502374"/>
            <a:ext cx="5461591" cy="2400657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15000" b="1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THANK</a:t>
            </a:r>
            <a:endParaRPr lang="en-IN" sz="15000" b="1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15200" y="4169235"/>
            <a:ext cx="4038600" cy="275460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0" b="1">
                <a:solidFill>
                  <a:schemeClr val="accent6">
                    <a:lumMod val="50000"/>
                  </a:schemeClr>
                </a:solidFill>
                <a:effectLst>
                  <a:outerShdw blurRad="114300" dist="1308100" dir="17400000" sx="116000" sy="116000" algn="ctr" rotWithShape="0">
                    <a:schemeClr val="accent6">
                      <a:lumMod val="60000"/>
                      <a:lumOff val="40000"/>
                      <a:alpha val="43000"/>
                    </a:schemeClr>
                  </a:outerShdw>
                </a:effectLst>
                <a:latin typeface="Gabriola" panose="04040605051002020D02" pitchFamily="82" charset="0"/>
              </a:defRPr>
            </a:lvl1pPr>
          </a:lstStyle>
          <a:p>
            <a:r>
              <a:rPr lang="en-IN" sz="17300" dirty="0" smtClean="0">
                <a:effectLst/>
              </a:rPr>
              <a:t>YOU</a:t>
            </a:r>
            <a:endParaRPr lang="en-IN" sz="17300" dirty="0"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68200" y="8496300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Venkata Naga Sai Munagala</a:t>
            </a:r>
            <a:br>
              <a:rPr lang="en-IN" sz="36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nagasai1836@gmail.com</a:t>
            </a:r>
            <a:endParaRPr lang="en-IN" sz="36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111" y="4870247"/>
            <a:ext cx="1724353" cy="17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0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717884" y="1083230"/>
            <a:ext cx="3741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OBJECTIVES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2775" y="2552700"/>
            <a:ext cx="9296400" cy="6186309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Gabriola" panose="04040605051002020D02" pitchFamily="82" charset="0"/>
              </a:rPr>
              <a:t>In the role of Peter </a:t>
            </a:r>
            <a:r>
              <a:rPr lang="en-US" sz="4400" dirty="0">
                <a:latin typeface="Gabriola" panose="04040605051002020D02" pitchFamily="82" charset="0"/>
              </a:rPr>
              <a:t>Pandey, a marketing data </a:t>
            </a:r>
            <a:r>
              <a:rPr lang="en-US" sz="4400" dirty="0" smtClean="0">
                <a:latin typeface="Gabriola" panose="04040605051002020D02" pitchFamily="82" charset="0"/>
              </a:rPr>
              <a:t>analyst, convert the </a:t>
            </a:r>
            <a:r>
              <a:rPr lang="en-US" sz="4400" dirty="0">
                <a:latin typeface="Gabriola" panose="04040605051002020D02" pitchFamily="82" charset="0"/>
              </a:rPr>
              <a:t>survey results to meaningful insights which the team can use to drive actions.</a:t>
            </a:r>
            <a:endParaRPr lang="en-US" sz="4400" dirty="0" smtClean="0">
              <a:latin typeface="Gabriola" panose="04040605051002020D02" pitchFamily="8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Gabriola" panose="04040605051002020D02" pitchFamily="82" charset="0"/>
              </a:rPr>
              <a:t>Prepare </a:t>
            </a:r>
            <a:r>
              <a:rPr lang="en-US" sz="4400" dirty="0">
                <a:latin typeface="Gabriola" panose="04040605051002020D02" pitchFamily="82" charset="0"/>
              </a:rPr>
              <a:t>concise and impactful </a:t>
            </a:r>
            <a:r>
              <a:rPr lang="en-US" sz="4400" dirty="0" smtClean="0">
                <a:latin typeface="Gabriola" panose="04040605051002020D02" pitchFamily="82" charset="0"/>
              </a:rPr>
              <a:t>presentation to </a:t>
            </a:r>
            <a:r>
              <a:rPr lang="en-US" sz="4400" dirty="0">
                <a:latin typeface="Gabriola" panose="04040605051002020D02" pitchFamily="82" charset="0"/>
              </a:rPr>
              <a:t>highlight key insights for the </a:t>
            </a:r>
            <a:r>
              <a:rPr lang="en-US" sz="4400" dirty="0" smtClean="0">
                <a:latin typeface="Gabriola" panose="04040605051002020D02" pitchFamily="82" charset="0"/>
              </a:rPr>
              <a:t>Chief Marketing Officer.</a:t>
            </a:r>
            <a:endParaRPr lang="en-US" sz="4400" dirty="0">
              <a:latin typeface="Gabriola" panose="04040605051002020D02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58600" y="1083230"/>
            <a:ext cx="4152900" cy="1938992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Gabriola" panose="04040605051002020D02" pitchFamily="82" charset="0"/>
              </a:rPr>
              <a:t>Tools Used:</a:t>
            </a:r>
            <a:br>
              <a:rPr lang="en-US" sz="4000" b="1" dirty="0" smtClean="0">
                <a:latin typeface="Gabriola" panose="04040605051002020D02" pitchFamily="82" charset="0"/>
              </a:rPr>
            </a:br>
            <a:r>
              <a:rPr lang="en-US" sz="4000" b="1" dirty="0" smtClean="0">
                <a:latin typeface="Gabriola" panose="04040605051002020D02" pitchFamily="82" charset="0"/>
              </a:rPr>
              <a:t/>
            </a:r>
            <a:br>
              <a:rPr lang="en-US" sz="4000" b="1" dirty="0" smtClean="0">
                <a:latin typeface="Gabriola" panose="04040605051002020D02" pitchFamily="82" charset="0"/>
              </a:rPr>
            </a:br>
            <a:endParaRPr lang="en-US" sz="4000" b="1" dirty="0">
              <a:latin typeface="Gabriola" panose="04040605051002020D02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10062" y="3574033"/>
            <a:ext cx="6792137" cy="5632311"/>
          </a:xfrm>
          <a:prstGeom prst="rect">
            <a:avLst/>
          </a:prstGeom>
          <a:noFill/>
          <a:ln w="38100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Gabriola" panose="04040605051002020D02" pitchFamily="82" charset="0"/>
              </a:rPr>
              <a:t>Datasets Provided:</a:t>
            </a:r>
          </a:p>
          <a:p>
            <a:endParaRPr lang="en-US" sz="4000" b="1" dirty="0">
              <a:latin typeface="Gabriola" panose="04040605051002020D02" pitchFamily="82" charset="0"/>
            </a:endParaRPr>
          </a:p>
          <a:p>
            <a:endParaRPr lang="en-US" sz="4000" b="1" dirty="0" smtClean="0">
              <a:latin typeface="Gabriola" panose="04040605051002020D02" pitchFamily="82" charset="0"/>
            </a:endParaRPr>
          </a:p>
          <a:p>
            <a:endParaRPr lang="en-US" sz="4000" b="1" dirty="0">
              <a:latin typeface="Gabriola" panose="04040605051002020D02" pitchFamily="82" charset="0"/>
            </a:endParaRPr>
          </a:p>
          <a:p>
            <a:endParaRPr lang="en-US" sz="4000" b="1" dirty="0" smtClean="0">
              <a:latin typeface="Gabriola" panose="04040605051002020D02" pitchFamily="82" charset="0"/>
            </a:endParaRPr>
          </a:p>
          <a:p>
            <a:endParaRPr lang="en-US" sz="4000" b="1" dirty="0" smtClean="0">
              <a:latin typeface="Gabriola" panose="04040605051002020D02" pitchFamily="82" charset="0"/>
            </a:endParaRPr>
          </a:p>
          <a:p>
            <a:endParaRPr lang="en-US" sz="4000" b="1" dirty="0">
              <a:latin typeface="Gabriola" panose="04040605051002020D02" pitchFamily="82" charset="0"/>
            </a:endParaRPr>
          </a:p>
          <a:p>
            <a:endParaRPr lang="en-US" sz="4000" b="1" dirty="0">
              <a:latin typeface="Gabriola" panose="04040605051002020D02" pitchFamily="82" charset="0"/>
            </a:endParaRPr>
          </a:p>
          <a:p>
            <a:endParaRPr lang="en-US" sz="4000" b="1" dirty="0">
              <a:latin typeface="Gabriola" panose="04040605051002020D02" pitchFamily="8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279722"/>
            <a:ext cx="1043746" cy="14923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487" y="1785095"/>
            <a:ext cx="1181100" cy="118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020" y="1785095"/>
            <a:ext cx="1832256" cy="11572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5913" y="1765895"/>
            <a:ext cx="1104900" cy="1104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6558" y="4311943"/>
            <a:ext cx="6393242" cy="48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49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555976"/>
            <a:ext cx="7283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Data Cleansing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51936" y="355922"/>
            <a:ext cx="1043746" cy="14923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11269" y="1861295"/>
            <a:ext cx="9905131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dk1"/>
                </a:solidFill>
                <a:latin typeface="Gabriola" panose="04040605051002020D02" pitchFamily="82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l"/>
            <a:r>
              <a:rPr lang="en-US" b="0" dirty="0" smtClean="0"/>
              <a:t>=</a:t>
            </a:r>
            <a:r>
              <a:rPr lang="en-US" b="0" dirty="0" err="1" smtClean="0"/>
              <a:t>Table.ReplaceValue</a:t>
            </a:r>
            <a:r>
              <a:rPr lang="en-US" b="0" dirty="0" smtClean="0"/>
              <a:t>(#"</a:t>
            </a:r>
            <a:r>
              <a:rPr lang="en-US" b="0" dirty="0"/>
              <a:t> Replaced Value </a:t>
            </a:r>
            <a:r>
              <a:rPr lang="en-US" b="0" dirty="0" smtClean="0"/>
              <a:t>", each </a:t>
            </a:r>
            <a:r>
              <a:rPr lang="en-US" b="0" dirty="0"/>
              <a:t>[</a:t>
            </a:r>
            <a:r>
              <a:rPr lang="en-US" b="0" dirty="0" err="1"/>
              <a:t>Tried_before</a:t>
            </a:r>
            <a:r>
              <a:rPr lang="en-US" b="0" dirty="0"/>
              <a:t>],</a:t>
            </a:r>
          </a:p>
          <a:p>
            <a:pPr algn="l"/>
            <a:r>
              <a:rPr lang="en-US" b="0" dirty="0"/>
              <a:t>each if [</a:t>
            </a:r>
            <a:r>
              <a:rPr lang="en-US" b="0" dirty="0" err="1"/>
              <a:t>Heard_before</a:t>
            </a:r>
            <a:r>
              <a:rPr lang="en-US" b="0" dirty="0"/>
              <a:t>]="No" then "No" else [</a:t>
            </a:r>
            <a:r>
              <a:rPr lang="en-US" b="0" dirty="0" err="1"/>
              <a:t>Tried_before</a:t>
            </a:r>
            <a:r>
              <a:rPr lang="en-US" b="0" dirty="0"/>
              <a:t>],</a:t>
            </a:r>
          </a:p>
          <a:p>
            <a:pPr algn="l"/>
            <a:r>
              <a:rPr lang="en-US" b="0" dirty="0" err="1"/>
              <a:t>Replacer.ReplaceText</a:t>
            </a:r>
            <a:r>
              <a:rPr lang="en-US" b="0" dirty="0"/>
              <a:t>,{"</a:t>
            </a:r>
            <a:r>
              <a:rPr lang="en-US" b="0" dirty="0" err="1"/>
              <a:t>Tried_before</a:t>
            </a:r>
            <a:r>
              <a:rPr lang="en-US" b="0" dirty="0"/>
              <a:t>"})</a:t>
            </a:r>
            <a:endParaRPr lang="en-IN" b="0" dirty="0"/>
          </a:p>
        </p:txBody>
      </p:sp>
      <p:sp>
        <p:nvSpPr>
          <p:cNvPr id="11" name="TextBox 10"/>
          <p:cNvSpPr txBox="1"/>
          <p:nvPr/>
        </p:nvSpPr>
        <p:spPr>
          <a:xfrm>
            <a:off x="7013809" y="6845503"/>
            <a:ext cx="9902591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dk1"/>
                </a:solidFill>
                <a:latin typeface="Gabriola" panose="04040605051002020D02" pitchFamily="82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l"/>
            <a:r>
              <a:rPr lang="en-US" b="0" dirty="0" smtClean="0"/>
              <a:t>= </a:t>
            </a:r>
            <a:r>
              <a:rPr lang="en-US" b="0" dirty="0" err="1"/>
              <a:t>Table.ReplaceValue</a:t>
            </a:r>
            <a:r>
              <a:rPr lang="en-US" b="0" dirty="0"/>
              <a:t>(#"Replaced Value</a:t>
            </a:r>
            <a:r>
              <a:rPr lang="en-US" b="0" dirty="0" smtClean="0"/>
              <a:t>", each </a:t>
            </a:r>
            <a:r>
              <a:rPr lang="en-US" b="0" dirty="0"/>
              <a:t>[</a:t>
            </a:r>
            <a:r>
              <a:rPr lang="en-US" b="0" dirty="0" err="1"/>
              <a:t>Taste_experience</a:t>
            </a:r>
            <a:r>
              <a:rPr lang="en-US" b="0" dirty="0"/>
              <a:t>],</a:t>
            </a:r>
          </a:p>
          <a:p>
            <a:pPr algn="l"/>
            <a:r>
              <a:rPr lang="en-US" b="0" dirty="0"/>
              <a:t>each if [</a:t>
            </a:r>
            <a:r>
              <a:rPr lang="en-US" b="0" dirty="0" err="1"/>
              <a:t>Tried_before</a:t>
            </a:r>
            <a:r>
              <a:rPr lang="en-US" b="0" dirty="0"/>
              <a:t>]="No" then null else [</a:t>
            </a:r>
            <a:r>
              <a:rPr lang="en-US" b="0" dirty="0" err="1"/>
              <a:t>Taste_experience</a:t>
            </a:r>
            <a:r>
              <a:rPr lang="en-US" b="0" dirty="0"/>
              <a:t>],</a:t>
            </a:r>
          </a:p>
          <a:p>
            <a:pPr algn="l"/>
            <a:r>
              <a:rPr lang="en-US" b="0" dirty="0" err="1"/>
              <a:t>Replacer.ReplaceValue</a:t>
            </a:r>
            <a:r>
              <a:rPr lang="en-US" b="0" dirty="0"/>
              <a:t>,{"</a:t>
            </a:r>
            <a:r>
              <a:rPr lang="en-US" b="0" dirty="0" err="1"/>
              <a:t>Taste_experience</a:t>
            </a:r>
            <a:r>
              <a:rPr lang="en-US" b="0" dirty="0"/>
              <a:t>"})</a:t>
            </a:r>
            <a:endParaRPr lang="en-IN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7011269" y="4402730"/>
            <a:ext cx="9905131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latin typeface="Gabriola" panose="04040605051002020D02" pitchFamily="82" charset="0"/>
              </a:rPr>
              <a:t>= </a:t>
            </a:r>
            <a:r>
              <a:rPr lang="en-US" sz="3600" dirty="0" err="1">
                <a:latin typeface="Gabriola" panose="04040605051002020D02" pitchFamily="82" charset="0"/>
              </a:rPr>
              <a:t>Table.ReplaceValue</a:t>
            </a:r>
            <a:r>
              <a:rPr lang="en-US" sz="3600" dirty="0">
                <a:latin typeface="Gabriola" panose="04040605051002020D02" pitchFamily="82" charset="0"/>
              </a:rPr>
              <a:t>(#"Replaced Value", </a:t>
            </a:r>
            <a:r>
              <a:rPr lang="en-US" sz="3600" dirty="0" smtClean="0">
                <a:latin typeface="Gabriola" panose="04040605051002020D02" pitchFamily="82" charset="0"/>
              </a:rPr>
              <a:t>each </a:t>
            </a:r>
            <a:r>
              <a:rPr lang="en-US" sz="3600" dirty="0">
                <a:latin typeface="Gabriola" panose="04040605051002020D02" pitchFamily="82" charset="0"/>
              </a:rPr>
              <a:t>[</a:t>
            </a:r>
            <a:r>
              <a:rPr lang="en-US" sz="3600" dirty="0" err="1">
                <a:latin typeface="Gabriola" panose="04040605051002020D02" pitchFamily="82" charset="0"/>
              </a:rPr>
              <a:t>Brand_perception</a:t>
            </a:r>
            <a:r>
              <a:rPr lang="en-US" sz="3600" dirty="0">
                <a:latin typeface="Gabriola" panose="04040605051002020D02" pitchFamily="82" charset="0"/>
              </a:rPr>
              <a:t>],</a:t>
            </a:r>
          </a:p>
          <a:p>
            <a:r>
              <a:rPr lang="en-US" sz="3600" dirty="0">
                <a:latin typeface="Gabriola" panose="04040605051002020D02" pitchFamily="82" charset="0"/>
              </a:rPr>
              <a:t>each if [</a:t>
            </a:r>
            <a:r>
              <a:rPr lang="en-US" sz="3600" dirty="0" err="1">
                <a:latin typeface="Gabriola" panose="04040605051002020D02" pitchFamily="82" charset="0"/>
              </a:rPr>
              <a:t>Heard_before</a:t>
            </a:r>
            <a:r>
              <a:rPr lang="en-US" sz="3600" dirty="0">
                <a:latin typeface="Gabriola" panose="04040605051002020D02" pitchFamily="82" charset="0"/>
              </a:rPr>
              <a:t>]="No" then "Neutral" else [</a:t>
            </a:r>
            <a:r>
              <a:rPr lang="en-US" sz="3600" dirty="0" err="1">
                <a:latin typeface="Gabriola" panose="04040605051002020D02" pitchFamily="82" charset="0"/>
              </a:rPr>
              <a:t>Brand_perception</a:t>
            </a:r>
            <a:r>
              <a:rPr lang="en-US" sz="3600" dirty="0">
                <a:latin typeface="Gabriola" panose="04040605051002020D02" pitchFamily="82" charset="0"/>
              </a:rPr>
              <a:t>],</a:t>
            </a:r>
          </a:p>
          <a:p>
            <a:r>
              <a:rPr lang="en-US" sz="3600" dirty="0" err="1">
                <a:latin typeface="Gabriola" panose="04040605051002020D02" pitchFamily="82" charset="0"/>
              </a:rPr>
              <a:t>Replacer.ReplaceText</a:t>
            </a:r>
            <a:r>
              <a:rPr lang="en-US" sz="3600" dirty="0">
                <a:latin typeface="Gabriola" panose="04040605051002020D02" pitchFamily="82" charset="0"/>
              </a:rPr>
              <a:t>,{"</a:t>
            </a:r>
            <a:r>
              <a:rPr lang="en-US" sz="3600" dirty="0" err="1">
                <a:latin typeface="Gabriola" panose="04040605051002020D02" pitchFamily="82" charset="0"/>
              </a:rPr>
              <a:t>Brand_perception</a:t>
            </a:r>
            <a:r>
              <a:rPr lang="en-US" sz="3600" dirty="0">
                <a:latin typeface="Gabriola" panose="04040605051002020D02" pitchFamily="82" charset="0"/>
              </a:rPr>
              <a:t>"})</a:t>
            </a:r>
            <a:endParaRPr lang="en-IN" sz="3600" dirty="0">
              <a:latin typeface="Gabriola" panose="04040605051002020D02" pitchFamily="8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9610" y="1861295"/>
            <a:ext cx="4972050" cy="1754326"/>
          </a:xfrm>
          <a:prstGeom prst="rect">
            <a:avLst/>
          </a:prstGeom>
          <a:solidFill>
            <a:srgbClr val="D6DAF8"/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dk1"/>
                </a:solidFill>
                <a:latin typeface="Gabriola" panose="04040605051002020D02" pitchFamily="82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Heard before : “No”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Then</a:t>
            </a:r>
            <a:br>
              <a:rPr lang="en-IN" dirty="0" smtClean="0"/>
            </a:br>
            <a:r>
              <a:rPr lang="en-IN" dirty="0" smtClean="0">
                <a:sym typeface="Wingdings" panose="05000000000000000000" pitchFamily="2" charset="2"/>
              </a:rPr>
              <a:t> </a:t>
            </a:r>
            <a:r>
              <a:rPr lang="en-IN" dirty="0">
                <a:sym typeface="Wingdings" panose="05000000000000000000" pitchFamily="2" charset="2"/>
              </a:rPr>
              <a:t>Tried before : “No</a:t>
            </a:r>
            <a:r>
              <a:rPr lang="en-IN" dirty="0" smtClean="0">
                <a:sym typeface="Wingdings" panose="05000000000000000000" pitchFamily="2" charset="2"/>
              </a:rPr>
              <a:t>”</a:t>
            </a:r>
            <a:endParaRPr lang="en-IN" dirty="0">
              <a:sym typeface="Wingdings" panose="05000000000000000000" pitchFamily="2" charset="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9610" y="4384442"/>
            <a:ext cx="4972050" cy="1754326"/>
          </a:xfrm>
          <a:prstGeom prst="rect">
            <a:avLst/>
          </a:prstGeom>
          <a:solidFill>
            <a:srgbClr val="D6DAF8"/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dk1"/>
                </a:solidFill>
                <a:latin typeface="Gabriola" panose="04040605051002020D02" pitchFamily="82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Heard before : “No” </a:t>
            </a:r>
            <a:br>
              <a:rPr lang="en-US" dirty="0"/>
            </a:br>
            <a:r>
              <a:rPr lang="en-US" dirty="0" smtClean="0"/>
              <a:t>Then</a:t>
            </a:r>
          </a:p>
          <a:p>
            <a:r>
              <a:rPr lang="en-US" dirty="0" smtClean="0"/>
              <a:t> </a:t>
            </a:r>
            <a:r>
              <a:rPr lang="en-US" dirty="0"/>
              <a:t>Brand Perception : “Neutral”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0881" y="6930449"/>
            <a:ext cx="4972050" cy="1754326"/>
          </a:xfrm>
          <a:prstGeom prst="rect">
            <a:avLst/>
          </a:prstGeom>
          <a:solidFill>
            <a:srgbClr val="D6DAF8"/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dk1"/>
                </a:solidFill>
                <a:latin typeface="Gabriola" panose="04040605051002020D02" pitchFamily="82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 smtClean="0"/>
              <a:t>Tried </a:t>
            </a:r>
            <a:r>
              <a:rPr lang="en-US" dirty="0"/>
              <a:t>before : “No” </a:t>
            </a:r>
            <a:br>
              <a:rPr lang="en-US" dirty="0"/>
            </a:br>
            <a:r>
              <a:rPr lang="en-US" dirty="0" smtClean="0"/>
              <a:t>Then</a:t>
            </a:r>
          </a:p>
          <a:p>
            <a:r>
              <a:rPr lang="en-US" dirty="0" smtClean="0"/>
              <a:t> Taste Experience: null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01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1292" y="1497387"/>
            <a:ext cx="4871734" cy="7307601"/>
          </a:xfrm>
          <a:custGeom>
            <a:avLst/>
            <a:gdLst/>
            <a:ahLst/>
            <a:cxnLst/>
            <a:rect l="l" t="t" r="r" b="b"/>
            <a:pathLst>
              <a:path w="4871734" h="7307601">
                <a:moveTo>
                  <a:pt x="0" y="0"/>
                </a:moveTo>
                <a:lnTo>
                  <a:pt x="4871734" y="0"/>
                </a:lnTo>
                <a:lnTo>
                  <a:pt x="4871734" y="7307600"/>
                </a:lnTo>
                <a:lnTo>
                  <a:pt x="0" y="730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91169" y="3892855"/>
            <a:ext cx="3367667" cy="19749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69"/>
              </a:lnSpc>
            </a:pPr>
            <a:r>
              <a:rPr lang="en-US" sz="6600" b="1" dirty="0" smtClean="0">
                <a:solidFill>
                  <a:srgbClr val="6B6B6B"/>
                </a:solidFill>
                <a:latin typeface="Gabriola" panose="04040605051002020D02" pitchFamily="82" charset="0"/>
              </a:rPr>
              <a:t>MARKET ANALYSIS</a:t>
            </a:r>
            <a:endParaRPr lang="en-US" sz="6600" b="1" dirty="0">
              <a:solidFill>
                <a:srgbClr val="6B6B6B"/>
              </a:solidFill>
              <a:latin typeface="Gabriola" panose="04040605051002020D02" pitchFamily="82" charset="0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3129094" y="8253013"/>
            <a:ext cx="909235" cy="909235"/>
            <a:chOff x="0" y="0"/>
            <a:chExt cx="1212314" cy="12123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2314" cy="1212314"/>
            </a:xfrm>
            <a:custGeom>
              <a:avLst/>
              <a:gdLst/>
              <a:ahLst/>
              <a:cxnLst/>
              <a:rect l="l" t="t" r="r" b="b"/>
              <a:pathLst>
                <a:path w="1212314" h="1212314">
                  <a:moveTo>
                    <a:pt x="0" y="0"/>
                  </a:moveTo>
                  <a:lnTo>
                    <a:pt x="1212314" y="0"/>
                  </a:lnTo>
                  <a:lnTo>
                    <a:pt x="1212314" y="1212314"/>
                  </a:lnTo>
                  <a:lnTo>
                    <a:pt x="0" y="1212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49901" y="292105"/>
              <a:ext cx="912509" cy="682035"/>
            </a:xfrm>
            <a:custGeom>
              <a:avLst/>
              <a:gdLst/>
              <a:ahLst/>
              <a:cxnLst/>
              <a:rect l="l" t="t" r="r" b="b"/>
              <a:pathLst>
                <a:path w="619732" h="514941">
                  <a:moveTo>
                    <a:pt x="0" y="0"/>
                  </a:moveTo>
                  <a:lnTo>
                    <a:pt x="619732" y="0"/>
                  </a:lnTo>
                  <a:lnTo>
                    <a:pt x="619732" y="514941"/>
                  </a:lnTo>
                  <a:lnTo>
                    <a:pt x="0" y="514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881045" y="4706893"/>
            <a:ext cx="903964" cy="1130052"/>
            <a:chOff x="0" y="0"/>
            <a:chExt cx="1205285" cy="12052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5285" cy="1205285"/>
            </a:xfrm>
            <a:custGeom>
              <a:avLst/>
              <a:gdLst/>
              <a:ahLst/>
              <a:cxnLst/>
              <a:rect l="l" t="t" r="r" b="b"/>
              <a:pathLst>
                <a:path w="1205285" h="1205285">
                  <a:moveTo>
                    <a:pt x="0" y="0"/>
                  </a:moveTo>
                  <a:lnTo>
                    <a:pt x="1205285" y="0"/>
                  </a:lnTo>
                  <a:lnTo>
                    <a:pt x="1205285" y="1205285"/>
                  </a:lnTo>
                  <a:lnTo>
                    <a:pt x="0" y="1205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81861" y="280691"/>
              <a:ext cx="441564" cy="621125"/>
            </a:xfrm>
            <a:custGeom>
              <a:avLst/>
              <a:gdLst/>
              <a:ahLst/>
              <a:cxnLst/>
              <a:rect l="l" t="t" r="r" b="b"/>
              <a:pathLst>
                <a:path w="441564" h="621125">
                  <a:moveTo>
                    <a:pt x="0" y="0"/>
                  </a:moveTo>
                  <a:lnTo>
                    <a:pt x="441563" y="0"/>
                  </a:lnTo>
                  <a:lnTo>
                    <a:pt x="441563" y="621126"/>
                  </a:lnTo>
                  <a:lnTo>
                    <a:pt x="0" y="621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4956335" y="6680613"/>
            <a:ext cx="908032" cy="908032"/>
            <a:chOff x="0" y="0"/>
            <a:chExt cx="1210709" cy="12107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10709" cy="1210709"/>
            </a:xfrm>
            <a:custGeom>
              <a:avLst/>
              <a:gdLst/>
              <a:ahLst/>
              <a:cxnLst/>
              <a:rect l="l" t="t" r="r" b="b"/>
              <a:pathLst>
                <a:path w="1210709" h="1210709">
                  <a:moveTo>
                    <a:pt x="0" y="0"/>
                  </a:moveTo>
                  <a:lnTo>
                    <a:pt x="1210709" y="0"/>
                  </a:lnTo>
                  <a:lnTo>
                    <a:pt x="1210709" y="1210709"/>
                  </a:lnTo>
                  <a:lnTo>
                    <a:pt x="0" y="1210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32630" y="315148"/>
              <a:ext cx="745449" cy="570607"/>
            </a:xfrm>
            <a:custGeom>
              <a:avLst/>
              <a:gdLst/>
              <a:ahLst/>
              <a:cxnLst/>
              <a:rect l="l" t="t" r="r" b="b"/>
              <a:pathLst>
                <a:path w="745449" h="570607">
                  <a:moveTo>
                    <a:pt x="0" y="0"/>
                  </a:moveTo>
                  <a:lnTo>
                    <a:pt x="745449" y="0"/>
                  </a:lnTo>
                  <a:lnTo>
                    <a:pt x="745449" y="570607"/>
                  </a:lnTo>
                  <a:lnTo>
                    <a:pt x="0" y="570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3131729" y="1164841"/>
            <a:ext cx="903964" cy="903964"/>
            <a:chOff x="0" y="0"/>
            <a:chExt cx="1205285" cy="1205285"/>
          </a:xfrm>
        </p:grpSpPr>
        <p:sp>
          <p:nvSpPr>
            <p:cNvPr id="15" name="Freeform 15"/>
            <p:cNvSpPr/>
            <p:nvPr/>
          </p:nvSpPr>
          <p:spPr>
            <a:xfrm rot="-15335">
              <a:off x="2670" y="2670"/>
              <a:ext cx="1199944" cy="1199944"/>
            </a:xfrm>
            <a:custGeom>
              <a:avLst/>
              <a:gdLst/>
              <a:ahLst/>
              <a:cxnLst/>
              <a:rect l="l" t="t" r="r" b="b"/>
              <a:pathLst>
                <a:path w="1199944" h="1199944">
                  <a:moveTo>
                    <a:pt x="0" y="0"/>
                  </a:moveTo>
                  <a:lnTo>
                    <a:pt x="1199944" y="0"/>
                  </a:lnTo>
                  <a:lnTo>
                    <a:pt x="1199944" y="1199944"/>
                  </a:lnTo>
                  <a:lnTo>
                    <a:pt x="0" y="1199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xmlns="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427220" y="345356"/>
              <a:ext cx="350845" cy="514573"/>
            </a:xfrm>
            <a:custGeom>
              <a:avLst/>
              <a:gdLst/>
              <a:ahLst/>
              <a:cxnLst/>
              <a:rect l="l" t="t" r="r" b="b"/>
              <a:pathLst>
                <a:path w="350845" h="514573">
                  <a:moveTo>
                    <a:pt x="0" y="0"/>
                  </a:moveTo>
                  <a:lnTo>
                    <a:pt x="350845" y="0"/>
                  </a:lnTo>
                  <a:lnTo>
                    <a:pt x="350845" y="514573"/>
                  </a:lnTo>
                  <a:lnTo>
                    <a:pt x="0" y="514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xmlns="" r:embed="rId2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4956335" y="2712542"/>
            <a:ext cx="903964" cy="903964"/>
            <a:chOff x="0" y="0"/>
            <a:chExt cx="1205285" cy="120528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05285" cy="1205285"/>
            </a:xfrm>
            <a:custGeom>
              <a:avLst/>
              <a:gdLst/>
              <a:ahLst/>
              <a:cxnLst/>
              <a:rect l="l" t="t" r="r" b="b"/>
              <a:pathLst>
                <a:path w="1205285" h="1205285">
                  <a:moveTo>
                    <a:pt x="0" y="0"/>
                  </a:moveTo>
                  <a:lnTo>
                    <a:pt x="1205285" y="0"/>
                  </a:lnTo>
                  <a:lnTo>
                    <a:pt x="1205285" y="1205285"/>
                  </a:lnTo>
                  <a:lnTo>
                    <a:pt x="0" y="1205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46665" y="341784"/>
              <a:ext cx="511955" cy="511955"/>
            </a:xfrm>
            <a:custGeom>
              <a:avLst/>
              <a:gdLst/>
              <a:ahLst/>
              <a:cxnLst/>
              <a:rect l="l" t="t" r="r" b="b"/>
              <a:pathLst>
                <a:path w="511955" h="511955">
                  <a:moveTo>
                    <a:pt x="0" y="0"/>
                  </a:moveTo>
                  <a:lnTo>
                    <a:pt x="511955" y="0"/>
                  </a:lnTo>
                  <a:lnTo>
                    <a:pt x="511955" y="511955"/>
                  </a:lnTo>
                  <a:lnTo>
                    <a:pt x="0" y="511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xmlns="" r:embed="rId2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6167441" y="2874159"/>
            <a:ext cx="2020473" cy="436017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993300"/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359"/>
              </a:lnSpc>
              <a:defRPr sz="3000" b="1" spc="23">
                <a:latin typeface="Gabriola" panose="04040605051002020D02" pitchFamily="82" charset="0"/>
              </a:defRPr>
            </a:lvl1pPr>
          </a:lstStyle>
          <a:p>
            <a:pPr algn="ctr"/>
            <a:r>
              <a:rPr lang="en-US" sz="3600" dirty="0"/>
              <a:t>Alternatives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167441" y="6943678"/>
            <a:ext cx="2727376" cy="436017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993300"/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359"/>
              </a:lnSpc>
              <a:defRPr sz="3000" b="1" spc="23">
                <a:latin typeface="Gabriola" panose="04040605051002020D02" pitchFamily="82" charset="0"/>
              </a:defRPr>
            </a:lvl1pPr>
          </a:lstStyle>
          <a:p>
            <a:pPr algn="ctr"/>
            <a:r>
              <a:rPr lang="en-US" dirty="0"/>
              <a:t>Marketing Channels: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56904" y="4747920"/>
            <a:ext cx="1876372" cy="87203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993300"/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359"/>
              </a:lnSpc>
              <a:defRPr sz="3000" b="1" spc="23">
                <a:latin typeface="Gabriola" panose="04040605051002020D02" pitchFamily="82" charset="0"/>
              </a:defRPr>
            </a:lvl1pPr>
          </a:lstStyle>
          <a:p>
            <a:pPr algn="ctr"/>
            <a:r>
              <a:rPr lang="en-US" dirty="0"/>
              <a:t>Distribution Channels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598929" y="8759134"/>
            <a:ext cx="2932200" cy="436017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993300"/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359"/>
              </a:lnSpc>
              <a:defRPr sz="3000" b="1" spc="23">
                <a:latin typeface="Gabriola" panose="04040605051002020D02" pitchFamily="82" charset="0"/>
              </a:defRPr>
            </a:lvl1pPr>
          </a:lstStyle>
          <a:p>
            <a:pPr algn="ctr"/>
            <a:r>
              <a:rPr lang="en-US" dirty="0"/>
              <a:t>Consumption Reason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22357" y="1450140"/>
            <a:ext cx="7079443" cy="436017"/>
          </a:xfrm>
          <a:prstGeom prst="rect">
            <a:avLst/>
          </a:prstGeom>
          <a:ln w="38100">
            <a:solidFill>
              <a:srgbClr val="993300"/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359"/>
              </a:lnSpc>
              <a:defRPr sz="3000" spc="23">
                <a:latin typeface="Gabriola" panose="04040605051002020D02" pitchFamily="82" charset="0"/>
              </a:defRPr>
            </a:lvl1pPr>
          </a:lstStyle>
          <a:p>
            <a:r>
              <a:rPr lang="en-US" sz="4000" dirty="0" smtClean="0"/>
              <a:t> Blue </a:t>
            </a:r>
            <a:r>
              <a:rPr lang="en-US" sz="4000" dirty="0"/>
              <a:t>Bull, </a:t>
            </a:r>
            <a:r>
              <a:rPr lang="en-US" sz="4000" dirty="0" err="1"/>
              <a:t>Bepsi</a:t>
            </a:r>
            <a:r>
              <a:rPr lang="en-US" sz="4000" dirty="0"/>
              <a:t>, Sky 9, Cola-</a:t>
            </a:r>
            <a:r>
              <a:rPr lang="en-US" sz="4000" dirty="0" err="1"/>
              <a:t>Coka</a:t>
            </a:r>
            <a:r>
              <a:rPr lang="en-US" sz="4000" dirty="0"/>
              <a:t>, Gangster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187914" y="2874158"/>
            <a:ext cx="9319698" cy="436017"/>
          </a:xfrm>
          <a:prstGeom prst="rect">
            <a:avLst/>
          </a:prstGeom>
          <a:ln w="38100">
            <a:solidFill>
              <a:srgbClr val="993300"/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359"/>
              </a:lnSpc>
              <a:defRPr sz="3000" spc="23">
                <a:latin typeface="Gabriola" panose="04040605051002020D02" pitchFamily="82" charset="0"/>
              </a:defRPr>
            </a:lvl1pPr>
          </a:lstStyle>
          <a:p>
            <a:r>
              <a:rPr lang="en-US" sz="3600" dirty="0" smtClean="0"/>
              <a:t> Herbal </a:t>
            </a:r>
            <a:r>
              <a:rPr lang="en-US" sz="3600" dirty="0"/>
              <a:t>tea, Fruit Juices, Coconut water, Electrolytes, Coffee / Tea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94817" y="6725669"/>
            <a:ext cx="8917140" cy="872034"/>
          </a:xfrm>
          <a:prstGeom prst="rect">
            <a:avLst/>
          </a:prstGeom>
          <a:ln w="38100">
            <a:solidFill>
              <a:srgbClr val="993300"/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359"/>
              </a:lnSpc>
              <a:defRPr sz="3000" spc="23">
                <a:latin typeface="Gabriola" panose="04040605051002020D02" pitchFamily="82" charset="0"/>
              </a:defRPr>
            </a:lvl1pPr>
          </a:lstStyle>
          <a:p>
            <a:r>
              <a:rPr lang="en-US" sz="3600" dirty="0" smtClean="0"/>
              <a:t> </a:t>
            </a:r>
            <a:r>
              <a:rPr lang="en-US" sz="3200" dirty="0" smtClean="0"/>
              <a:t>Online </a:t>
            </a:r>
            <a:r>
              <a:rPr lang="en-US" sz="3200" dirty="0"/>
              <a:t>Ads, TV commercials, Outdoor billboards, </a:t>
            </a:r>
            <a:r>
              <a:rPr lang="en-US" sz="3200" dirty="0" smtClean="0"/>
              <a:t>Print Media, Social Media , Word of Mouth</a:t>
            </a:r>
            <a:endParaRPr lang="en-US" sz="3200" dirty="0"/>
          </a:p>
        </p:txBody>
      </p:sp>
      <p:sp>
        <p:nvSpPr>
          <p:cNvPr id="27" name="TextBox 27"/>
          <p:cNvSpPr txBox="1"/>
          <p:nvPr/>
        </p:nvSpPr>
        <p:spPr>
          <a:xfrm>
            <a:off x="9033276" y="4747920"/>
            <a:ext cx="8513734" cy="872034"/>
          </a:xfrm>
          <a:prstGeom prst="rect">
            <a:avLst/>
          </a:prstGeom>
          <a:ln w="38100">
            <a:solidFill>
              <a:srgbClr val="993300"/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359"/>
              </a:lnSpc>
              <a:defRPr sz="3000" spc="23">
                <a:latin typeface="Gabriola" panose="04040605051002020D02" pitchFamily="82" charset="0"/>
              </a:defRPr>
            </a:lvl1pPr>
          </a:lstStyle>
          <a:p>
            <a:r>
              <a:rPr lang="en-US" sz="3600" dirty="0" smtClean="0"/>
              <a:t> Supermarkets</a:t>
            </a:r>
            <a:r>
              <a:rPr lang="en-US" sz="3600" dirty="0"/>
              <a:t>, Retail outlets, Online stores, Gyms / Sports </a:t>
            </a:r>
            <a:r>
              <a:rPr lang="en-US" sz="3600" dirty="0" smtClean="0"/>
              <a:t>      </a:t>
            </a:r>
          </a:p>
          <a:p>
            <a:r>
              <a:rPr lang="en-US" sz="3600" dirty="0" smtClean="0"/>
              <a:t>  centers</a:t>
            </a:r>
            <a:endParaRPr lang="en-US" sz="3600" dirty="0"/>
          </a:p>
        </p:txBody>
      </p:sp>
      <p:sp>
        <p:nvSpPr>
          <p:cNvPr id="28" name="TextBox 28"/>
          <p:cNvSpPr txBox="1"/>
          <p:nvPr/>
        </p:nvSpPr>
        <p:spPr>
          <a:xfrm>
            <a:off x="7531129" y="8574019"/>
            <a:ext cx="9935277" cy="872034"/>
          </a:xfrm>
          <a:prstGeom prst="rect">
            <a:avLst/>
          </a:prstGeom>
          <a:ln w="38100">
            <a:solidFill>
              <a:srgbClr val="993300"/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359"/>
              </a:lnSpc>
              <a:defRPr sz="3000" spc="23">
                <a:latin typeface="Gabriola" panose="04040605051002020D02" pitchFamily="82" charset="0"/>
              </a:defRPr>
            </a:lvl1pPr>
          </a:lstStyle>
          <a:p>
            <a:r>
              <a:rPr lang="en-US" sz="3200" dirty="0" smtClean="0"/>
              <a:t> </a:t>
            </a:r>
            <a:r>
              <a:rPr lang="en-US" sz="3600" dirty="0"/>
              <a:t>Increased energy and focus, To boost performance, To combat fatigue, To </a:t>
            </a:r>
            <a:r>
              <a:rPr lang="en-US" sz="3600" dirty="0" smtClean="0"/>
              <a:t>enhance </a:t>
            </a:r>
            <a:r>
              <a:rPr lang="en-US" sz="3600" dirty="0"/>
              <a:t>sports performance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175712" y="1450140"/>
            <a:ext cx="2146645" cy="44159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99330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4000" b="1" spc="23" dirty="0" smtClean="0">
                <a:latin typeface="Gabriola" panose="04040605051002020D02" pitchFamily="82" charset="0"/>
              </a:rPr>
              <a:t>Competitors</a:t>
            </a:r>
            <a:endParaRPr lang="en-US" sz="4000" b="1" spc="23" dirty="0">
              <a:latin typeface="Gabriola" panose="04040605051002020D02" pitchFamily="82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69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555976"/>
            <a:ext cx="7283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Survey Focus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51936" y="355922"/>
            <a:ext cx="1043746" cy="14923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" y="1584339"/>
            <a:ext cx="9144000" cy="8171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2564" t="2880" r="3978" b="2724"/>
          <a:stretch/>
        </p:blipFill>
        <p:spPr>
          <a:xfrm>
            <a:off x="10134600" y="2628901"/>
            <a:ext cx="7162800" cy="640080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166938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981200" y="4843546"/>
            <a:ext cx="5759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PRIMARY INSIGHTS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990600" y="1922378"/>
            <a:ext cx="6956258" cy="6858000"/>
          </a:xfrm>
          <a:custGeom>
            <a:avLst/>
            <a:gdLst>
              <a:gd name="connsiteX0" fmla="*/ 3031958 w 6019800"/>
              <a:gd name="connsiteY0" fmla="*/ 762000 h 5867400"/>
              <a:gd name="connsiteX1" fmla="*/ 784058 w 6019800"/>
              <a:gd name="connsiteY1" fmla="*/ 2971800 h 5867400"/>
              <a:gd name="connsiteX2" fmla="*/ 3031958 w 6019800"/>
              <a:gd name="connsiteY2" fmla="*/ 5181600 h 5867400"/>
              <a:gd name="connsiteX3" fmla="*/ 5279858 w 6019800"/>
              <a:gd name="connsiteY3" fmla="*/ 2971800 h 5867400"/>
              <a:gd name="connsiteX4" fmla="*/ 3031958 w 6019800"/>
              <a:gd name="connsiteY4" fmla="*/ 762000 h 5867400"/>
              <a:gd name="connsiteX5" fmla="*/ 3009900 w 6019800"/>
              <a:gd name="connsiteY5" fmla="*/ 0 h 5867400"/>
              <a:gd name="connsiteX6" fmla="*/ 6019800 w 6019800"/>
              <a:gd name="connsiteY6" fmla="*/ 2933700 h 5867400"/>
              <a:gd name="connsiteX7" fmla="*/ 3009900 w 6019800"/>
              <a:gd name="connsiteY7" fmla="*/ 5867400 h 5867400"/>
              <a:gd name="connsiteX8" fmla="*/ 0 w 6019800"/>
              <a:gd name="connsiteY8" fmla="*/ 2933700 h 5867400"/>
              <a:gd name="connsiteX9" fmla="*/ 3009900 w 6019800"/>
              <a:gd name="connsiteY9" fmla="*/ 0 h 586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9800" h="5867400">
                <a:moveTo>
                  <a:pt x="3031958" y="762000"/>
                </a:moveTo>
                <a:cubicBezTo>
                  <a:pt x="1790477" y="762000"/>
                  <a:pt x="784058" y="1751361"/>
                  <a:pt x="784058" y="2971800"/>
                </a:cubicBezTo>
                <a:cubicBezTo>
                  <a:pt x="784058" y="4192239"/>
                  <a:pt x="1790477" y="5181600"/>
                  <a:pt x="3031958" y="5181600"/>
                </a:cubicBezTo>
                <a:cubicBezTo>
                  <a:pt x="4273439" y="5181600"/>
                  <a:pt x="5279858" y="4192239"/>
                  <a:pt x="5279858" y="2971800"/>
                </a:cubicBezTo>
                <a:cubicBezTo>
                  <a:pt x="5279858" y="1751361"/>
                  <a:pt x="4273439" y="762000"/>
                  <a:pt x="3031958" y="762000"/>
                </a:cubicBezTo>
                <a:close/>
                <a:moveTo>
                  <a:pt x="3009900" y="0"/>
                </a:moveTo>
                <a:cubicBezTo>
                  <a:pt x="4672222" y="0"/>
                  <a:pt x="6019800" y="1313462"/>
                  <a:pt x="6019800" y="2933700"/>
                </a:cubicBezTo>
                <a:cubicBezTo>
                  <a:pt x="6019800" y="4553938"/>
                  <a:pt x="4672222" y="5867400"/>
                  <a:pt x="3009900" y="5867400"/>
                </a:cubicBezTo>
                <a:cubicBezTo>
                  <a:pt x="1347578" y="5867400"/>
                  <a:pt x="0" y="4553938"/>
                  <a:pt x="0" y="2933700"/>
                </a:cubicBezTo>
                <a:cubicBezTo>
                  <a:pt x="0" y="1313462"/>
                  <a:pt x="1347578" y="0"/>
                  <a:pt x="30099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2" name="TextBox 291"/>
          <p:cNvSpPr txBox="1"/>
          <p:nvPr/>
        </p:nvSpPr>
        <p:spPr>
          <a:xfrm>
            <a:off x="5901190" y="2229182"/>
            <a:ext cx="8157711" cy="685800"/>
          </a:xfrm>
          <a:custGeom>
            <a:avLst/>
            <a:gdLst>
              <a:gd name="connsiteX0" fmla="*/ 0 w 8157711"/>
              <a:gd name="connsiteY0" fmla="*/ 0 h 685800"/>
              <a:gd name="connsiteX1" fmla="*/ 8157711 w 8157711"/>
              <a:gd name="connsiteY1" fmla="*/ 0 h 685800"/>
              <a:gd name="connsiteX2" fmla="*/ 8157711 w 8157711"/>
              <a:gd name="connsiteY2" fmla="*/ 685800 h 685800"/>
              <a:gd name="connsiteX3" fmla="*/ 1013861 w 8157711"/>
              <a:gd name="connsiteY3" fmla="*/ 685800 h 685800"/>
              <a:gd name="connsiteX4" fmla="*/ 779953 w 8157711"/>
              <a:gd name="connsiteY4" fmla="*/ 476213 h 685800"/>
              <a:gd name="connsiteX5" fmla="*/ 225423 w 8157711"/>
              <a:gd name="connsiteY5" fmla="*/ 107058 h 685800"/>
              <a:gd name="connsiteX6" fmla="*/ 0 w 8157711"/>
              <a:gd name="connsiteY6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57711" h="685800">
                <a:moveTo>
                  <a:pt x="0" y="0"/>
                </a:moveTo>
                <a:lnTo>
                  <a:pt x="8157711" y="0"/>
                </a:lnTo>
                <a:lnTo>
                  <a:pt x="8157711" y="685800"/>
                </a:lnTo>
                <a:lnTo>
                  <a:pt x="1013861" y="685800"/>
                </a:lnTo>
                <a:lnTo>
                  <a:pt x="779953" y="476213"/>
                </a:lnTo>
                <a:cubicBezTo>
                  <a:pt x="608175" y="336451"/>
                  <a:pt x="422554" y="212633"/>
                  <a:pt x="225423" y="10705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IN" dirty="0"/>
              <a:t>                 </a:t>
            </a:r>
            <a:r>
              <a:rPr lang="en-IN" sz="4400" dirty="0">
                <a:latin typeface="Gabriola" panose="04040605051002020D02" pitchFamily="82" charset="0"/>
              </a:rPr>
              <a:t>Demographic Insights</a:t>
            </a:r>
            <a:endParaRPr lang="en-IN" dirty="0">
              <a:latin typeface="Gabriola" panose="04040605051002020D02" pitchFamily="82" charset="0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7041416" y="3048988"/>
            <a:ext cx="7898117" cy="707886"/>
          </a:xfrm>
          <a:custGeom>
            <a:avLst/>
            <a:gdLst>
              <a:gd name="connsiteX0" fmla="*/ 0 w 7898117"/>
              <a:gd name="connsiteY0" fmla="*/ 0 h 707886"/>
              <a:gd name="connsiteX1" fmla="*/ 7898117 w 7898117"/>
              <a:gd name="connsiteY1" fmla="*/ 0 h 707886"/>
              <a:gd name="connsiteX2" fmla="*/ 7898117 w 7898117"/>
              <a:gd name="connsiteY2" fmla="*/ 707886 h 707886"/>
              <a:gd name="connsiteX3" fmla="*/ 471693 w 7898117"/>
              <a:gd name="connsiteY3" fmla="*/ 707886 h 707886"/>
              <a:gd name="connsiteX4" fmla="*/ 413784 w 7898117"/>
              <a:gd name="connsiteY4" fmla="*/ 589371 h 707886"/>
              <a:gd name="connsiteX5" fmla="*/ 39340 w 7898117"/>
              <a:gd name="connsiteY5" fmla="*/ 42674 h 707886"/>
              <a:gd name="connsiteX6" fmla="*/ 0 w 7898117"/>
              <a:gd name="connsiteY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98117" h="707886">
                <a:moveTo>
                  <a:pt x="0" y="0"/>
                </a:moveTo>
                <a:lnTo>
                  <a:pt x="7898117" y="0"/>
                </a:lnTo>
                <a:lnTo>
                  <a:pt x="7898117" y="707886"/>
                </a:lnTo>
                <a:lnTo>
                  <a:pt x="471693" y="707886"/>
                </a:lnTo>
                <a:lnTo>
                  <a:pt x="413784" y="589371"/>
                </a:lnTo>
                <a:cubicBezTo>
                  <a:pt x="306696" y="395025"/>
                  <a:pt x="181104" y="212026"/>
                  <a:pt x="39340" y="4267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en-IN" dirty="0" smtClean="0"/>
              <a:t>                                      </a:t>
            </a:r>
            <a:r>
              <a:rPr lang="en-IN" sz="4400" dirty="0">
                <a:latin typeface="Gabriola" panose="04040605051002020D02" pitchFamily="82" charset="0"/>
              </a:rPr>
              <a:t>Consumer</a:t>
            </a:r>
            <a:r>
              <a:rPr lang="en-IN" dirty="0" smtClean="0"/>
              <a:t> </a:t>
            </a:r>
            <a:r>
              <a:rPr lang="en-IN" sz="4400" dirty="0">
                <a:latin typeface="Gabriola" panose="04040605051002020D02" pitchFamily="82" charset="0"/>
              </a:rPr>
              <a:t>Preferences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7690056" y="4057981"/>
            <a:ext cx="7966036" cy="707886"/>
          </a:xfrm>
          <a:custGeom>
            <a:avLst/>
            <a:gdLst>
              <a:gd name="connsiteX0" fmla="*/ 0 w 7966036"/>
              <a:gd name="connsiteY0" fmla="*/ 0 h 707886"/>
              <a:gd name="connsiteX1" fmla="*/ 7966036 w 7966036"/>
              <a:gd name="connsiteY1" fmla="*/ 0 h 707886"/>
              <a:gd name="connsiteX2" fmla="*/ 7966036 w 7966036"/>
              <a:gd name="connsiteY2" fmla="*/ 707886 h 707886"/>
              <a:gd name="connsiteX3" fmla="*/ 205259 w 7966036"/>
              <a:gd name="connsiteY3" fmla="*/ 707886 h 707886"/>
              <a:gd name="connsiteX4" fmla="*/ 186139 w 7966036"/>
              <a:gd name="connsiteY4" fmla="*/ 602334 h 707886"/>
              <a:gd name="connsiteX5" fmla="*/ 45750 w 7966036"/>
              <a:gd name="connsiteY5" fmla="*/ 114392 h 707886"/>
              <a:gd name="connsiteX6" fmla="*/ 0 w 7966036"/>
              <a:gd name="connsiteY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6036" h="707886">
                <a:moveTo>
                  <a:pt x="0" y="0"/>
                </a:moveTo>
                <a:lnTo>
                  <a:pt x="7966036" y="0"/>
                </a:lnTo>
                <a:lnTo>
                  <a:pt x="7966036" y="707886"/>
                </a:lnTo>
                <a:lnTo>
                  <a:pt x="205259" y="707886"/>
                </a:lnTo>
                <a:lnTo>
                  <a:pt x="186139" y="602334"/>
                </a:lnTo>
                <a:cubicBezTo>
                  <a:pt x="151390" y="434920"/>
                  <a:pt x="104266" y="271949"/>
                  <a:pt x="45750" y="11439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en-IN" dirty="0" smtClean="0"/>
              <a:t>                               </a:t>
            </a:r>
            <a:r>
              <a:rPr lang="en-IN" sz="4400" dirty="0">
                <a:latin typeface="Gabriola" panose="04040605051002020D02" pitchFamily="82" charset="0"/>
              </a:rPr>
              <a:t>Competition</a:t>
            </a:r>
            <a:r>
              <a:rPr lang="en-IN" dirty="0" smtClean="0"/>
              <a:t> </a:t>
            </a:r>
            <a:r>
              <a:rPr lang="en-IN" sz="4400" dirty="0">
                <a:latin typeface="Gabriola" panose="04040605051002020D02" pitchFamily="82" charset="0"/>
              </a:rPr>
              <a:t>Analysis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7924017" y="5031987"/>
            <a:ext cx="8763783" cy="707886"/>
          </a:xfrm>
          <a:custGeom>
            <a:avLst/>
            <a:gdLst>
              <a:gd name="connsiteX0" fmla="*/ 7292 w 7784213"/>
              <a:gd name="connsiteY0" fmla="*/ 0 h 707886"/>
              <a:gd name="connsiteX1" fmla="*/ 7784213 w 7784213"/>
              <a:gd name="connsiteY1" fmla="*/ 0 h 707886"/>
              <a:gd name="connsiteX2" fmla="*/ 7784213 w 7784213"/>
              <a:gd name="connsiteY2" fmla="*/ 707886 h 707886"/>
              <a:gd name="connsiteX3" fmla="*/ 0 w 7784213"/>
              <a:gd name="connsiteY3" fmla="*/ 707886 h 707886"/>
              <a:gd name="connsiteX4" fmla="*/ 4885 w 7784213"/>
              <a:gd name="connsiteY4" fmla="*/ 669986 h 707886"/>
              <a:gd name="connsiteX5" fmla="*/ 22842 w 7784213"/>
              <a:gd name="connsiteY5" fmla="*/ 319391 h 707886"/>
              <a:gd name="connsiteX6" fmla="*/ 18316 w 7784213"/>
              <a:gd name="connsiteY6" fmla="*/ 142935 h 707886"/>
              <a:gd name="connsiteX7" fmla="*/ 7292 w 7784213"/>
              <a:gd name="connsiteY7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84213" h="707886">
                <a:moveTo>
                  <a:pt x="7292" y="0"/>
                </a:moveTo>
                <a:lnTo>
                  <a:pt x="7784213" y="0"/>
                </a:lnTo>
                <a:lnTo>
                  <a:pt x="7784213" y="707886"/>
                </a:lnTo>
                <a:lnTo>
                  <a:pt x="0" y="707886"/>
                </a:lnTo>
                <a:lnTo>
                  <a:pt x="4885" y="669986"/>
                </a:lnTo>
                <a:cubicBezTo>
                  <a:pt x="16759" y="554714"/>
                  <a:pt x="22842" y="437753"/>
                  <a:pt x="22842" y="319391"/>
                </a:cubicBezTo>
                <a:cubicBezTo>
                  <a:pt x="22842" y="260210"/>
                  <a:pt x="21322" y="201380"/>
                  <a:pt x="18316" y="142935"/>
                </a:cubicBezTo>
                <a:lnTo>
                  <a:pt x="7292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en-IN" dirty="0" smtClean="0"/>
              <a:t>                      </a:t>
            </a:r>
            <a:r>
              <a:rPr lang="en-US" sz="4400" dirty="0">
                <a:latin typeface="Gabriola" panose="04040605051002020D02" pitchFamily="82" charset="0"/>
              </a:rPr>
              <a:t>Marketing</a:t>
            </a:r>
            <a:r>
              <a:rPr lang="en-US" dirty="0"/>
              <a:t> </a:t>
            </a:r>
            <a:r>
              <a:rPr lang="en-US" sz="4400" dirty="0">
                <a:latin typeface="Gabriola" panose="04040605051002020D02" pitchFamily="82" charset="0"/>
              </a:rPr>
              <a:t>Channels</a:t>
            </a:r>
            <a:r>
              <a:rPr lang="en-US" dirty="0"/>
              <a:t> </a:t>
            </a:r>
            <a:r>
              <a:rPr lang="en-US" sz="4400" dirty="0">
                <a:latin typeface="Gabriola" panose="04040605051002020D02" pitchFamily="82" charset="0"/>
              </a:rPr>
              <a:t>and</a:t>
            </a:r>
            <a:r>
              <a:rPr lang="en-US" dirty="0"/>
              <a:t> </a:t>
            </a:r>
            <a:r>
              <a:rPr lang="en-US" sz="4400" dirty="0">
                <a:latin typeface="Gabriola" panose="04040605051002020D02" pitchFamily="82" charset="0"/>
              </a:rPr>
              <a:t>Brand</a:t>
            </a:r>
            <a:r>
              <a:rPr lang="en-US" dirty="0"/>
              <a:t> </a:t>
            </a:r>
            <a:r>
              <a:rPr lang="en-US" sz="4400" dirty="0">
                <a:latin typeface="Gabriola" panose="04040605051002020D02" pitchFamily="82" charset="0"/>
              </a:rPr>
              <a:t>Awareness</a:t>
            </a:r>
            <a:r>
              <a:rPr lang="en-US" dirty="0" smtClean="0"/>
              <a:t> 	</a:t>
            </a:r>
            <a:endParaRPr lang="en-IN" dirty="0"/>
          </a:p>
        </p:txBody>
      </p:sp>
      <p:sp>
        <p:nvSpPr>
          <p:cNvPr id="288" name="TextBox 287"/>
          <p:cNvSpPr txBox="1"/>
          <p:nvPr/>
        </p:nvSpPr>
        <p:spPr>
          <a:xfrm>
            <a:off x="7639602" y="6047650"/>
            <a:ext cx="8016491" cy="707886"/>
          </a:xfrm>
          <a:custGeom>
            <a:avLst/>
            <a:gdLst>
              <a:gd name="connsiteX0" fmla="*/ 235375 w 8016491"/>
              <a:gd name="connsiteY0" fmla="*/ 0 h 707886"/>
              <a:gd name="connsiteX1" fmla="*/ 8016491 w 8016491"/>
              <a:gd name="connsiteY1" fmla="*/ 0 h 707886"/>
              <a:gd name="connsiteX2" fmla="*/ 8016491 w 8016491"/>
              <a:gd name="connsiteY2" fmla="*/ 707886 h 707886"/>
              <a:gd name="connsiteX3" fmla="*/ 0 w 8016491"/>
              <a:gd name="connsiteY3" fmla="*/ 707886 h 707886"/>
              <a:gd name="connsiteX4" fmla="*/ 33928 w 8016491"/>
              <a:gd name="connsiteY4" fmla="*/ 638449 h 707886"/>
              <a:gd name="connsiteX5" fmla="*/ 197756 w 8016491"/>
              <a:gd name="connsiteY5" fmla="*/ 160688 h 707886"/>
              <a:gd name="connsiteX6" fmla="*/ 235375 w 8016491"/>
              <a:gd name="connsiteY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16491" h="707886">
                <a:moveTo>
                  <a:pt x="235375" y="0"/>
                </a:moveTo>
                <a:lnTo>
                  <a:pt x="8016491" y="0"/>
                </a:lnTo>
                <a:lnTo>
                  <a:pt x="8016491" y="707886"/>
                </a:lnTo>
                <a:lnTo>
                  <a:pt x="0" y="707886"/>
                </a:lnTo>
                <a:lnTo>
                  <a:pt x="33928" y="638449"/>
                </a:lnTo>
                <a:cubicBezTo>
                  <a:pt x="99930" y="484610"/>
                  <a:pt x="154867" y="325033"/>
                  <a:pt x="197756" y="160688"/>
                </a:cubicBezTo>
                <a:lnTo>
                  <a:pt x="235375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en-IN" dirty="0"/>
              <a:t>                      </a:t>
            </a:r>
            <a:r>
              <a:rPr lang="en-IN" sz="4400" dirty="0">
                <a:latin typeface="Gabriola" panose="04040605051002020D02" pitchFamily="82" charset="0"/>
              </a:rPr>
              <a:t>Brand</a:t>
            </a:r>
            <a:r>
              <a:rPr lang="en-IN" dirty="0"/>
              <a:t> </a:t>
            </a:r>
            <a:r>
              <a:rPr lang="en-IN" sz="4400" dirty="0">
                <a:latin typeface="Gabriola" panose="04040605051002020D02" pitchFamily="82" charset="0"/>
              </a:rPr>
              <a:t>Penetration</a:t>
            </a:r>
          </a:p>
        </p:txBody>
      </p:sp>
      <p:sp>
        <p:nvSpPr>
          <p:cNvPr id="287" name="TextBox 286"/>
          <p:cNvSpPr txBox="1"/>
          <p:nvPr/>
        </p:nvSpPr>
        <p:spPr>
          <a:xfrm>
            <a:off x="7010198" y="6979149"/>
            <a:ext cx="8001203" cy="707886"/>
          </a:xfrm>
          <a:custGeom>
            <a:avLst/>
            <a:gdLst>
              <a:gd name="connsiteX0" fmla="*/ 520141 w 8001203"/>
              <a:gd name="connsiteY0" fmla="*/ 0 h 707886"/>
              <a:gd name="connsiteX1" fmla="*/ 8001203 w 8001203"/>
              <a:gd name="connsiteY1" fmla="*/ 0 h 707886"/>
              <a:gd name="connsiteX2" fmla="*/ 8001203 w 8001203"/>
              <a:gd name="connsiteY2" fmla="*/ 707886 h 707886"/>
              <a:gd name="connsiteX3" fmla="*/ 0 w 8001203"/>
              <a:gd name="connsiteY3" fmla="*/ 707886 h 707886"/>
              <a:gd name="connsiteX4" fmla="*/ 142426 w 8001203"/>
              <a:gd name="connsiteY4" fmla="*/ 553391 h 707886"/>
              <a:gd name="connsiteX5" fmla="*/ 516870 w 8001203"/>
              <a:gd name="connsiteY5" fmla="*/ 6694 h 707886"/>
              <a:gd name="connsiteX6" fmla="*/ 520141 w 8001203"/>
              <a:gd name="connsiteY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01203" h="707886">
                <a:moveTo>
                  <a:pt x="520141" y="0"/>
                </a:moveTo>
                <a:lnTo>
                  <a:pt x="8001203" y="0"/>
                </a:lnTo>
                <a:lnTo>
                  <a:pt x="8001203" y="707886"/>
                </a:lnTo>
                <a:lnTo>
                  <a:pt x="0" y="707886"/>
                </a:lnTo>
                <a:lnTo>
                  <a:pt x="142426" y="553391"/>
                </a:lnTo>
                <a:cubicBezTo>
                  <a:pt x="284190" y="384039"/>
                  <a:pt x="409782" y="201041"/>
                  <a:pt x="516870" y="6694"/>
                </a:cubicBezTo>
                <a:lnTo>
                  <a:pt x="520141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en-IN" dirty="0" smtClean="0"/>
              <a:t>                               </a:t>
            </a:r>
            <a:r>
              <a:rPr lang="en-IN" sz="4400" dirty="0">
                <a:latin typeface="Gabriola" panose="04040605051002020D02" pitchFamily="82" charset="0"/>
              </a:rPr>
              <a:t>Purchase</a:t>
            </a:r>
            <a:r>
              <a:rPr lang="en-IN" dirty="0" smtClean="0"/>
              <a:t> </a:t>
            </a:r>
            <a:r>
              <a:rPr lang="en-IN" sz="4400" dirty="0" err="1">
                <a:latin typeface="Gabriola" panose="04040605051002020D02" pitchFamily="82" charset="0"/>
              </a:rPr>
              <a:t>Behavior</a:t>
            </a:r>
            <a:endParaRPr lang="en-IN" sz="4400" dirty="0">
              <a:latin typeface="Gabriola" panose="04040605051002020D02" pitchFamily="82" charset="0"/>
            </a:endParaRPr>
          </a:p>
        </p:txBody>
      </p:sp>
      <p:sp>
        <p:nvSpPr>
          <p:cNvPr id="286" name="TextBox 285"/>
          <p:cNvSpPr txBox="1"/>
          <p:nvPr/>
        </p:nvSpPr>
        <p:spPr>
          <a:xfrm>
            <a:off x="5801540" y="7848579"/>
            <a:ext cx="8458200" cy="707886"/>
          </a:xfrm>
          <a:custGeom>
            <a:avLst/>
            <a:gdLst>
              <a:gd name="connsiteX0" fmla="*/ 1045649 w 8458200"/>
              <a:gd name="connsiteY0" fmla="*/ 0 h 707886"/>
              <a:gd name="connsiteX1" fmla="*/ 8458200 w 8458200"/>
              <a:gd name="connsiteY1" fmla="*/ 0 h 707886"/>
              <a:gd name="connsiteX2" fmla="*/ 8458200 w 8458200"/>
              <a:gd name="connsiteY2" fmla="*/ 707886 h 707886"/>
              <a:gd name="connsiteX3" fmla="*/ 0 w 8458200"/>
              <a:gd name="connsiteY3" fmla="*/ 707886 h 707886"/>
              <a:gd name="connsiteX4" fmla="*/ 0 w 8458200"/>
              <a:gd name="connsiteY4" fmla="*/ 670507 h 707886"/>
              <a:gd name="connsiteX5" fmla="*/ 21034 w 8458200"/>
              <a:gd name="connsiteY5" fmla="*/ 662331 h 707886"/>
              <a:gd name="connsiteX6" fmla="*/ 879602 w 8458200"/>
              <a:gd name="connsiteY6" fmla="*/ 148782 h 707886"/>
              <a:gd name="connsiteX7" fmla="*/ 1045649 w 8458200"/>
              <a:gd name="connsiteY7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58200" h="707886">
                <a:moveTo>
                  <a:pt x="1045649" y="0"/>
                </a:moveTo>
                <a:lnTo>
                  <a:pt x="8458200" y="0"/>
                </a:lnTo>
                <a:lnTo>
                  <a:pt x="8458200" y="707886"/>
                </a:lnTo>
                <a:lnTo>
                  <a:pt x="0" y="707886"/>
                </a:lnTo>
                <a:lnTo>
                  <a:pt x="0" y="670507"/>
                </a:lnTo>
                <a:lnTo>
                  <a:pt x="21034" y="662331"/>
                </a:lnTo>
                <a:cubicBezTo>
                  <a:pt x="333122" y="532193"/>
                  <a:pt x="621934" y="358425"/>
                  <a:pt x="879602" y="148782"/>
                </a:cubicBezTo>
                <a:lnTo>
                  <a:pt x="1045649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r>
              <a:rPr lang="en-IN" dirty="0"/>
              <a:t>                                                            </a:t>
            </a:r>
            <a:r>
              <a:rPr lang="en-IN" sz="4400" dirty="0">
                <a:latin typeface="Gabriola" panose="04040605051002020D02" pitchFamily="82" charset="0"/>
              </a:rPr>
              <a:t>Product</a:t>
            </a:r>
            <a:r>
              <a:rPr lang="en-IN" dirty="0"/>
              <a:t> </a:t>
            </a:r>
            <a:r>
              <a:rPr lang="en-IN" sz="4400" dirty="0">
                <a:latin typeface="Gabriola" panose="04040605051002020D02" pitchFamily="82" charset="0"/>
              </a:rPr>
              <a:t>Development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06956" y="399225"/>
            <a:ext cx="1043746" cy="14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86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301"/>
            <a:ext cx="18288000" cy="10048860"/>
          </a:xfrm>
          <a:prstGeom prst="rect">
            <a:avLst/>
          </a:prstGeom>
          <a:noFill/>
          <a:ln w="762000">
            <a:gradFill flip="none" rotWithShape="1">
              <a:gsLst>
                <a:gs pos="86000">
                  <a:schemeClr val="accent6">
                    <a:lumMod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  <a:gs pos="38000">
                  <a:schemeClr val="accent6">
                    <a:lumMod val="75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33400" y="555976"/>
            <a:ext cx="7283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u="sng" dirty="0" smtClean="0">
                <a:solidFill>
                  <a:schemeClr val="accent6">
                    <a:lumMod val="50000"/>
                  </a:schemeClr>
                </a:solidFill>
                <a:latin typeface="Gabriola" panose="04040605051002020D02" pitchFamily="82" charset="0"/>
              </a:rPr>
              <a:t>DEMOGRAPHIC INSIGHTS</a:t>
            </a:r>
            <a:endParaRPr lang="en-IN" sz="6000" b="1" u="sng" dirty="0">
              <a:solidFill>
                <a:schemeClr val="accent6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6116" y="2000004"/>
            <a:ext cx="8337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latin typeface="Gabriola" panose="04040605051002020D02" pitchFamily="82" charset="0"/>
              </a:rPr>
              <a:t>Who </a:t>
            </a:r>
            <a:r>
              <a:rPr lang="en-US" sz="4000" dirty="0">
                <a:solidFill>
                  <a:srgbClr val="C00000"/>
                </a:solidFill>
                <a:latin typeface="Gabriola" panose="04040605051002020D02" pitchFamily="82" charset="0"/>
              </a:rPr>
              <a:t>prefers energy drink more(based on gender</a:t>
            </a:r>
            <a:r>
              <a:rPr lang="en-US" sz="4000" dirty="0" smtClean="0">
                <a:solidFill>
                  <a:srgbClr val="C00000"/>
                </a:solidFill>
                <a:latin typeface="Gabriola" panose="04040605051002020D02" pitchFamily="82" charset="0"/>
              </a:rPr>
              <a:t>) ?</a:t>
            </a:r>
            <a:endParaRPr lang="en-IN" sz="4000" dirty="0">
              <a:solidFill>
                <a:srgbClr val="C00000"/>
              </a:solidFill>
              <a:latin typeface="Gabriola" panose="04040605051002020D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912" y="6033702"/>
            <a:ext cx="6984669" cy="3649429"/>
          </a:xfrm>
          <a:prstGeom prst="rect">
            <a:avLst/>
          </a:prstGeom>
          <a:ln>
            <a:solidFill>
              <a:srgbClr val="9933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77678" y="3695700"/>
            <a:ext cx="8266322" cy="5078313"/>
          </a:xfrm>
          <a:prstGeom prst="rect">
            <a:avLst/>
          </a:prstGeom>
          <a:noFill/>
          <a:ln w="28575">
            <a:solidFill>
              <a:srgbClr val="993300"/>
            </a:solidFill>
          </a:ln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abriola" panose="04040605051002020D02" pitchFamily="82" charset="0"/>
              </a:rPr>
              <a:t>Both male and female prefer energy drinks 2-3 times a week and percent of males preferring energy drink on daily is slightly higher compared to females.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abriola" panose="04040605051002020D02" pitchFamily="82" charset="0"/>
              </a:rPr>
              <a:t>The </a:t>
            </a:r>
            <a:r>
              <a:rPr lang="en-US" sz="3600" dirty="0">
                <a:latin typeface="Gabriola" panose="04040605051002020D02" pitchFamily="82" charset="0"/>
              </a:rPr>
              <a:t>analysis indicates that CodeX has a moderate preference among both males and females, with 9.8% of males and 10% of females preferring the brand. </a:t>
            </a:r>
            <a:endParaRPr lang="en-US" sz="3600" dirty="0" smtClean="0">
              <a:latin typeface="Gabriola" panose="04040605051002020D02" pitchFamily="8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700" y1="35050" x2="56700" y2="35050"/>
                        <a14:foregroundMark x1="58150" y1="42400" x2="58150" y2="42400"/>
                        <a14:foregroundMark x1="58150" y1="42400" x2="58150" y2="42400"/>
                        <a14:foregroundMark x1="58150" y1="42400" x2="58150" y2="42400"/>
                        <a14:foregroundMark x1="55650" y1="35950" x2="55650" y2="35950"/>
                        <a14:foregroundMark x1="49750" y1="35250" x2="61500" y2="33600"/>
                        <a14:foregroundMark x1="42950" y1="51800" x2="60150" y2="34200"/>
                        <a14:foregroundMark x1="48300" y1="48150" x2="48300" y2="48150"/>
                        <a14:foregroundMark x1="45850" y1="52300" x2="33450" y2="69950"/>
                        <a14:foregroundMark x1="65900" y1="35850" x2="39300" y2="81700"/>
                        <a14:foregroundMark x1="51600" y1="27750" x2="27600" y2="72650"/>
                        <a14:foregroundMark x1="27200" y1="71750" x2="40300" y2="80450"/>
                        <a14:foregroundMark x1="27000" y1="73000" x2="40500" y2="82650"/>
                        <a14:foregroundMark x1="27200" y1="72650" x2="27200" y2="75300"/>
                        <a14:foregroundMark x1="65300" y1="32600" x2="42750" y2="72650"/>
                        <a14:foregroundMark x1="62300" y1="33700" x2="35900" y2="70200"/>
                        <a14:foregroundMark x1="55250" y1="27900" x2="51600" y2="33200"/>
                        <a14:foregroundMark x1="47150" y1="60950" x2="40100" y2="69850"/>
                        <a14:foregroundMark x1="63700" y1="15300" x2="63700" y2="15300"/>
                        <a14:foregroundMark x1="71750" y1="19800" x2="71750" y2="19800"/>
                        <a14:foregroundMark x1="66750" y1="17000" x2="66750" y2="17000"/>
                        <a14:foregroundMark x1="56450" y1="12000" x2="72150" y2="20100"/>
                        <a14:foregroundMark x1="67750" y1="15900" x2="73000" y2="18550"/>
                        <a14:foregroundMark x1="80050" y1="23400" x2="80050" y2="23400"/>
                        <a14:foregroundMark x1="75000" y1="19650" x2="75000" y2="19650"/>
                        <a14:foregroundMark x1="70350" y1="17450" x2="80050" y2="23100"/>
                        <a14:foregroundMark x1="54050" y1="11850" x2="81650" y2="25600"/>
                        <a14:foregroundMark x1="56850" y1="14350" x2="56850" y2="14350"/>
                        <a14:foregroundMark x1="52200" y1="29000" x2="52200" y2="29000"/>
                        <a14:foregroundMark x1="54050" y1="28250" x2="50600" y2="30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8884">
            <a:off x="16651936" y="355922"/>
            <a:ext cx="1043746" cy="14923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0115" y="1950766"/>
            <a:ext cx="7135465" cy="384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34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3150</TotalTime>
  <Words>1486</Words>
  <Application>Microsoft Office PowerPoint</Application>
  <PresentationFormat>Custom</PresentationFormat>
  <Paragraphs>184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Calibri</vt:lpstr>
      <vt:lpstr>Times New Roman</vt:lpstr>
      <vt:lpstr>Arial</vt:lpstr>
      <vt:lpstr>Gabriola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account</cp:lastModifiedBy>
  <cp:revision>193</cp:revision>
  <dcterms:created xsi:type="dcterms:W3CDTF">2006-08-16T00:00:00Z</dcterms:created>
  <dcterms:modified xsi:type="dcterms:W3CDTF">2023-07-11T16:53:20Z</dcterms:modified>
  <dc:identifier>DAFnZvVyBH8</dc:identifier>
</cp:coreProperties>
</file>